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Arial Bold" panose="020B0604020202020204" charset="0"/>
      <p:regular r:id="rId8"/>
    </p:embeddedFont>
    <p:embeddedFont>
      <p:font typeface="League Spartan"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9985"/>
            <a:chOff x="0" y="0"/>
            <a:chExt cx="2833290" cy="331540"/>
          </a:xfrm>
        </p:grpSpPr>
        <p:sp>
          <p:nvSpPr>
            <p:cNvPr id="3" name="Freeform 3"/>
            <p:cNvSpPr/>
            <p:nvPr/>
          </p:nvSpPr>
          <p:spPr>
            <a:xfrm>
              <a:off x="0" y="0"/>
              <a:ext cx="2833290" cy="331540"/>
            </a:xfrm>
            <a:custGeom>
              <a:avLst/>
              <a:gdLst/>
              <a:ahLst/>
              <a:cxnLst/>
              <a:rect l="l" t="t" r="r" b="b"/>
              <a:pathLst>
                <a:path w="2833290" h="331540">
                  <a:moveTo>
                    <a:pt x="0" y="0"/>
                  </a:moveTo>
                  <a:lnTo>
                    <a:pt x="2833290" y="0"/>
                  </a:lnTo>
                  <a:lnTo>
                    <a:pt x="2833290" y="331540"/>
                  </a:lnTo>
                  <a:lnTo>
                    <a:pt x="0" y="331540"/>
                  </a:lnTo>
                  <a:close/>
                </a:path>
              </a:pathLst>
            </a:custGeom>
            <a:blipFill>
              <a:blip r:embed="rId2"/>
              <a:stretch>
                <a:fillRect t="-209046" b="-209046"/>
              </a:stretch>
            </a:blipFill>
          </p:spPr>
          <p:txBody>
            <a:bodyPr/>
            <a:lstStyle/>
            <a:p>
              <a:endParaRPr lang="pt-BR"/>
            </a:p>
          </p:txBody>
        </p:sp>
      </p:grpSp>
      <p:sp>
        <p:nvSpPr>
          <p:cNvPr id="4" name="Freeform 4"/>
          <p:cNvSpPr/>
          <p:nvPr/>
        </p:nvSpPr>
        <p:spPr>
          <a:xfrm>
            <a:off x="337651" y="410708"/>
            <a:ext cx="846732" cy="1359903"/>
          </a:xfrm>
          <a:custGeom>
            <a:avLst/>
            <a:gdLst/>
            <a:ahLst/>
            <a:cxnLst/>
            <a:rect l="l" t="t" r="r" b="b"/>
            <a:pathLst>
              <a:path w="846732" h="1359903">
                <a:moveTo>
                  <a:pt x="0" y="0"/>
                </a:moveTo>
                <a:lnTo>
                  <a:pt x="846732" y="0"/>
                </a:lnTo>
                <a:lnTo>
                  <a:pt x="846732" y="1359903"/>
                </a:lnTo>
                <a:lnTo>
                  <a:pt x="0" y="1359903"/>
                </a:lnTo>
                <a:lnTo>
                  <a:pt x="0" y="0"/>
                </a:lnTo>
                <a:close/>
              </a:path>
            </a:pathLst>
          </a:custGeom>
          <a:blipFill>
            <a:blip r:embed="rId3"/>
            <a:stretch>
              <a:fillRect/>
            </a:stretch>
          </a:blipFill>
        </p:spPr>
        <p:txBody>
          <a:bodyPr/>
          <a:lstStyle/>
          <a:p>
            <a:endParaRPr lang="pt-BR"/>
          </a:p>
        </p:txBody>
      </p:sp>
      <p:sp>
        <p:nvSpPr>
          <p:cNvPr id="5" name="TextBox 5"/>
          <p:cNvSpPr txBox="1"/>
          <p:nvPr/>
        </p:nvSpPr>
        <p:spPr>
          <a:xfrm>
            <a:off x="1438038" y="429758"/>
            <a:ext cx="16442177" cy="828042"/>
          </a:xfrm>
          <a:prstGeom prst="rect">
            <a:avLst/>
          </a:prstGeom>
        </p:spPr>
        <p:txBody>
          <a:bodyPr lIns="0" tIns="0" rIns="0" bIns="0" rtlCol="0" anchor="t">
            <a:spAutoFit/>
          </a:bodyPr>
          <a:lstStyle/>
          <a:p>
            <a:pPr algn="ctr">
              <a:lnSpc>
                <a:spcPts val="6859"/>
              </a:lnSpc>
              <a:spcBef>
                <a:spcPct val="0"/>
              </a:spcBef>
            </a:pPr>
            <a:r>
              <a:rPr lang="en-US" sz="4899" b="1">
                <a:solidFill>
                  <a:srgbClr val="FFFFFF"/>
                </a:solidFill>
                <a:latin typeface="League Spartan"/>
                <a:ea typeface="League Spartan"/>
                <a:cs typeface="League Spartan"/>
                <a:sym typeface="League Spartan"/>
              </a:rPr>
              <a:t>VII Simpósio Nacional de Educação em Astronomia</a:t>
            </a:r>
          </a:p>
        </p:txBody>
      </p:sp>
      <p:sp>
        <p:nvSpPr>
          <p:cNvPr id="6" name="TextBox 6"/>
          <p:cNvSpPr txBox="1"/>
          <p:nvPr/>
        </p:nvSpPr>
        <p:spPr>
          <a:xfrm>
            <a:off x="1530535" y="1294361"/>
            <a:ext cx="13935738" cy="519373"/>
          </a:xfrm>
          <a:prstGeom prst="rect">
            <a:avLst/>
          </a:prstGeom>
        </p:spPr>
        <p:txBody>
          <a:bodyPr lIns="0" tIns="0" rIns="0" bIns="0" rtlCol="0" anchor="t">
            <a:spAutoFit/>
          </a:bodyPr>
          <a:lstStyle/>
          <a:p>
            <a:pPr algn="l">
              <a:lnSpc>
                <a:spcPts val="4199"/>
              </a:lnSpc>
              <a:spcBef>
                <a:spcPct val="0"/>
              </a:spcBef>
            </a:pPr>
            <a:r>
              <a:rPr lang="en-US" sz="2999" b="1" dirty="0" err="1">
                <a:solidFill>
                  <a:srgbClr val="FFFFFF"/>
                </a:solidFill>
                <a:latin typeface="League Spartan"/>
                <a:ea typeface="League Spartan"/>
                <a:cs typeface="League Spartan"/>
                <a:sym typeface="League Spartan"/>
              </a:rPr>
              <a:t>Universidade</a:t>
            </a:r>
            <a:r>
              <a:rPr lang="en-US" sz="2999" b="1" dirty="0">
                <a:solidFill>
                  <a:srgbClr val="FFFFFF"/>
                </a:solidFill>
                <a:latin typeface="League Spartan"/>
                <a:ea typeface="League Spartan"/>
                <a:cs typeface="League Spartan"/>
                <a:sym typeface="League Spartan"/>
              </a:rPr>
              <a:t> </a:t>
            </a:r>
            <a:r>
              <a:rPr lang="en-US" sz="2999" b="1" dirty="0" err="1">
                <a:solidFill>
                  <a:srgbClr val="FFFFFF"/>
                </a:solidFill>
                <a:latin typeface="League Spartan"/>
                <a:ea typeface="League Spartan"/>
                <a:cs typeface="League Spartan"/>
                <a:sym typeface="League Spartan"/>
              </a:rPr>
              <a:t>Estadual</a:t>
            </a:r>
            <a:r>
              <a:rPr lang="en-US" sz="2999" b="1" dirty="0">
                <a:solidFill>
                  <a:srgbClr val="FFFFFF"/>
                </a:solidFill>
                <a:latin typeface="League Spartan"/>
                <a:ea typeface="League Spartan"/>
                <a:cs typeface="League Spartan"/>
                <a:sym typeface="League Spartan"/>
              </a:rPr>
              <a:t> de Londrina - 04 a 07 de </a:t>
            </a:r>
            <a:r>
              <a:rPr lang="en-US" sz="2999" b="1" dirty="0" err="1">
                <a:solidFill>
                  <a:srgbClr val="FFFFFF"/>
                </a:solidFill>
                <a:latin typeface="League Spartan"/>
                <a:ea typeface="League Spartan"/>
                <a:cs typeface="League Spartan"/>
                <a:sym typeface="League Spartan"/>
              </a:rPr>
              <a:t>novembro</a:t>
            </a:r>
            <a:r>
              <a:rPr lang="en-US" sz="2999" b="1" dirty="0">
                <a:solidFill>
                  <a:srgbClr val="FFFFFF"/>
                </a:solidFill>
                <a:latin typeface="League Spartan"/>
                <a:ea typeface="League Spartan"/>
                <a:cs typeface="League Spartan"/>
                <a:sym typeface="League Spartan"/>
              </a:rPr>
              <a:t> de 2025</a:t>
            </a:r>
          </a:p>
        </p:txBody>
      </p:sp>
      <p:sp>
        <p:nvSpPr>
          <p:cNvPr id="7" name="TextBox 7"/>
          <p:cNvSpPr txBox="1"/>
          <p:nvPr/>
        </p:nvSpPr>
        <p:spPr>
          <a:xfrm>
            <a:off x="922912" y="3909694"/>
            <a:ext cx="16442177" cy="1947200"/>
          </a:xfrm>
          <a:prstGeom prst="rect">
            <a:avLst/>
          </a:prstGeom>
        </p:spPr>
        <p:txBody>
          <a:bodyPr lIns="0" tIns="0" rIns="0" bIns="0" rtlCol="0" anchor="t">
            <a:spAutoFit/>
          </a:bodyPr>
          <a:lstStyle/>
          <a:p>
            <a:pPr algn="ctr">
              <a:lnSpc>
                <a:spcPts val="7839"/>
              </a:lnSpc>
            </a:pPr>
            <a:r>
              <a:rPr lang="en-US" sz="5599" b="1" dirty="0">
                <a:solidFill>
                  <a:srgbClr val="4C5E7A"/>
                </a:solidFill>
                <a:latin typeface="Arial Bold"/>
                <a:ea typeface="Arial Bold"/>
                <a:cs typeface="Arial Bold"/>
                <a:sym typeface="Arial Bold"/>
              </a:rPr>
              <a:t>TÍTULO DO TRABALHO</a:t>
            </a:r>
          </a:p>
          <a:p>
            <a:pPr algn="ctr">
              <a:lnSpc>
                <a:spcPts val="7839"/>
              </a:lnSpc>
              <a:spcBef>
                <a:spcPct val="0"/>
              </a:spcBef>
            </a:pPr>
            <a:endParaRPr lang="en-US" sz="5599" b="1" dirty="0">
              <a:solidFill>
                <a:srgbClr val="4C5E7A"/>
              </a:solidFill>
              <a:latin typeface="Arial Bold"/>
              <a:ea typeface="Arial Bold"/>
              <a:cs typeface="Arial Bold"/>
              <a:sym typeface="Arial Bold"/>
            </a:endParaRPr>
          </a:p>
        </p:txBody>
      </p:sp>
      <p:sp>
        <p:nvSpPr>
          <p:cNvPr id="8" name="TextBox 8"/>
          <p:cNvSpPr txBox="1"/>
          <p:nvPr/>
        </p:nvSpPr>
        <p:spPr>
          <a:xfrm>
            <a:off x="922912" y="6038337"/>
            <a:ext cx="16442177" cy="612604"/>
          </a:xfrm>
          <a:prstGeom prst="rect">
            <a:avLst/>
          </a:prstGeom>
        </p:spPr>
        <p:txBody>
          <a:bodyPr lIns="0" tIns="0" rIns="0" bIns="0" rtlCol="0" anchor="t">
            <a:spAutoFit/>
          </a:bodyPr>
          <a:lstStyle/>
          <a:p>
            <a:pPr algn="ctr">
              <a:lnSpc>
                <a:spcPts val="5179"/>
              </a:lnSpc>
              <a:spcBef>
                <a:spcPct val="0"/>
              </a:spcBef>
            </a:pPr>
            <a:r>
              <a:rPr lang="en-US" sz="3200" b="1" dirty="0">
                <a:solidFill>
                  <a:srgbClr val="4C5E7A"/>
                </a:solidFill>
                <a:latin typeface="Arial Bold"/>
                <a:ea typeface="Arial Bold"/>
                <a:cs typeface="Arial Bold"/>
                <a:sym typeface="Arial Bold"/>
              </a:rPr>
              <a:t>Autor; Autor; Autor</a:t>
            </a:r>
          </a:p>
        </p:txBody>
      </p:sp>
      <p:sp>
        <p:nvSpPr>
          <p:cNvPr id="9" name="TextBox 9"/>
          <p:cNvSpPr txBox="1"/>
          <p:nvPr/>
        </p:nvSpPr>
        <p:spPr>
          <a:xfrm>
            <a:off x="922912" y="6888548"/>
            <a:ext cx="16442177" cy="612604"/>
          </a:xfrm>
          <a:prstGeom prst="rect">
            <a:avLst/>
          </a:prstGeom>
        </p:spPr>
        <p:txBody>
          <a:bodyPr lIns="0" tIns="0" rIns="0" bIns="0" rtlCol="0" anchor="t">
            <a:spAutoFit/>
          </a:bodyPr>
          <a:lstStyle/>
          <a:p>
            <a:pPr algn="ctr">
              <a:lnSpc>
                <a:spcPts val="5179"/>
              </a:lnSpc>
              <a:spcBef>
                <a:spcPct val="0"/>
              </a:spcBef>
            </a:pPr>
            <a:r>
              <a:rPr lang="en-US" sz="3200" b="1">
                <a:solidFill>
                  <a:srgbClr val="4C5E7A"/>
                </a:solidFill>
                <a:latin typeface="Arial Bold"/>
                <a:ea typeface="Arial Bold"/>
                <a:cs typeface="Arial Bold"/>
                <a:sym typeface="Arial Bold"/>
              </a:rPr>
              <a:t>Instituição</a:t>
            </a:r>
          </a:p>
        </p:txBody>
      </p:sp>
      <p:grpSp>
        <p:nvGrpSpPr>
          <p:cNvPr id="10" name="Group 10"/>
          <p:cNvGrpSpPr/>
          <p:nvPr/>
        </p:nvGrpSpPr>
        <p:grpSpPr>
          <a:xfrm>
            <a:off x="0" y="9603248"/>
            <a:ext cx="18288000" cy="721852"/>
            <a:chOff x="0" y="0"/>
            <a:chExt cx="2833290" cy="111834"/>
          </a:xfrm>
        </p:grpSpPr>
        <p:sp>
          <p:nvSpPr>
            <p:cNvPr id="11" name="Freeform 11"/>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sp>
        <p:nvSpPr>
          <p:cNvPr id="13" name="CaixaDeTexto 12">
            <a:extLst>
              <a:ext uri="{FF2B5EF4-FFF2-40B4-BE49-F238E27FC236}">
                <a16:creationId xmlns:a16="http://schemas.microsoft.com/office/drawing/2014/main" id="{824BDDAC-8BE2-C06D-E8C9-24C1B694A108}"/>
              </a:ext>
            </a:extLst>
          </p:cNvPr>
          <p:cNvSpPr txBox="1"/>
          <p:nvPr/>
        </p:nvSpPr>
        <p:spPr>
          <a:xfrm>
            <a:off x="4572000" y="8339120"/>
            <a:ext cx="9144000" cy="923330"/>
          </a:xfrm>
          <a:prstGeom prst="rect">
            <a:avLst/>
          </a:prstGeom>
          <a:noFill/>
        </p:spPr>
        <p:txBody>
          <a:bodyPr wrap="square">
            <a:spAutoFit/>
          </a:bodyPr>
          <a:lstStyle/>
          <a:p>
            <a:pPr algn="ctr"/>
            <a:r>
              <a:rPr lang="pt-BR" sz="1800" b="1" dirty="0">
                <a:highlight>
                  <a:srgbClr val="FFFF00"/>
                </a:highlight>
              </a:rPr>
              <a:t>Esse modelo contribui para a padronização das apresentações no VII SNEA. Leves alterações e ajustes podem ser realizados, mas solicitamos que seja preservada a identidade visual </a:t>
            </a:r>
            <a:r>
              <a:rPr lang="pt-BR" b="1" dirty="0">
                <a:highlight>
                  <a:srgbClr val="FFFF00"/>
                </a:highlight>
              </a:rPr>
              <a:t>oferecida.</a:t>
            </a:r>
            <a:endParaRPr lang="pt-BR" sz="1800" b="1" dirty="0">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21852"/>
            <a:chOff x="0" y="0"/>
            <a:chExt cx="2833290" cy="111834"/>
          </a:xfrm>
        </p:grpSpPr>
        <p:sp>
          <p:nvSpPr>
            <p:cNvPr id="3" name="Freeform 3"/>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grpSp>
        <p:nvGrpSpPr>
          <p:cNvPr id="4" name="Group 4"/>
          <p:cNvGrpSpPr/>
          <p:nvPr/>
        </p:nvGrpSpPr>
        <p:grpSpPr>
          <a:xfrm>
            <a:off x="0" y="9565148"/>
            <a:ext cx="18288000" cy="721852"/>
            <a:chOff x="0" y="0"/>
            <a:chExt cx="2833290" cy="111834"/>
          </a:xfrm>
        </p:grpSpPr>
        <p:sp>
          <p:nvSpPr>
            <p:cNvPr id="5" name="Freeform 5"/>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sp>
        <p:nvSpPr>
          <p:cNvPr id="6" name="TextBox 6"/>
          <p:cNvSpPr txBox="1"/>
          <p:nvPr/>
        </p:nvSpPr>
        <p:spPr>
          <a:xfrm>
            <a:off x="427691" y="991437"/>
            <a:ext cx="16442177" cy="932817"/>
          </a:xfrm>
          <a:prstGeom prst="rect">
            <a:avLst/>
          </a:prstGeom>
        </p:spPr>
        <p:txBody>
          <a:bodyPr lIns="0" tIns="0" rIns="0" bIns="0" rtlCol="0" anchor="t">
            <a:spAutoFit/>
          </a:bodyPr>
          <a:lstStyle/>
          <a:p>
            <a:pPr algn="l">
              <a:lnSpc>
                <a:spcPts val="6859"/>
              </a:lnSpc>
              <a:spcBef>
                <a:spcPct val="0"/>
              </a:spcBef>
            </a:pPr>
            <a:r>
              <a:rPr lang="en-US" sz="4899" b="1">
                <a:solidFill>
                  <a:srgbClr val="4C5E7A"/>
                </a:solidFill>
                <a:latin typeface="Arial Bold"/>
                <a:ea typeface="Arial Bold"/>
                <a:cs typeface="Arial Bold"/>
                <a:sym typeface="Arial Bold"/>
              </a:rPr>
              <a:t>Título da seção</a:t>
            </a:r>
          </a:p>
        </p:txBody>
      </p:sp>
      <p:sp>
        <p:nvSpPr>
          <p:cNvPr id="7" name="TextBox 7"/>
          <p:cNvSpPr txBox="1"/>
          <p:nvPr/>
        </p:nvSpPr>
        <p:spPr>
          <a:xfrm>
            <a:off x="1028700" y="2184315"/>
            <a:ext cx="16230600" cy="6560186"/>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Aliquam pharetra eget enim ut vulputate. Nunc enim justo, tincidunt vitae erat id, elementum pharetra justo. Cras augue arcu, volutpat vitae dictum non, dictum id ligula.</a:t>
            </a:r>
          </a:p>
          <a:p>
            <a:pPr algn="just">
              <a:lnSpc>
                <a:spcPts val="4339"/>
              </a:lnSpc>
              <a:spcBef>
                <a:spcPct val="0"/>
              </a:spcBef>
            </a:pPr>
            <a:endParaRPr lang="en-US" sz="3099">
              <a:solidFill>
                <a:srgbClr val="1B2432"/>
              </a:solidFill>
              <a:latin typeface="Arial"/>
              <a:ea typeface="Arial"/>
              <a:cs typeface="Arial"/>
              <a:sym typeface="Arial"/>
            </a:endParaRPr>
          </a:p>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21852"/>
            <a:chOff x="0" y="0"/>
            <a:chExt cx="2833290" cy="111834"/>
          </a:xfrm>
        </p:grpSpPr>
        <p:sp>
          <p:nvSpPr>
            <p:cNvPr id="3" name="Freeform 3"/>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grpSp>
        <p:nvGrpSpPr>
          <p:cNvPr id="4" name="Group 4"/>
          <p:cNvGrpSpPr/>
          <p:nvPr/>
        </p:nvGrpSpPr>
        <p:grpSpPr>
          <a:xfrm>
            <a:off x="0" y="9565148"/>
            <a:ext cx="18288000" cy="721852"/>
            <a:chOff x="0" y="0"/>
            <a:chExt cx="2833290" cy="111834"/>
          </a:xfrm>
        </p:grpSpPr>
        <p:sp>
          <p:nvSpPr>
            <p:cNvPr id="5" name="Freeform 5"/>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sp>
        <p:nvSpPr>
          <p:cNvPr id="6" name="Freeform 6"/>
          <p:cNvSpPr/>
          <p:nvPr/>
        </p:nvSpPr>
        <p:spPr>
          <a:xfrm>
            <a:off x="10035539" y="1422626"/>
            <a:ext cx="7627399" cy="7441749"/>
          </a:xfrm>
          <a:custGeom>
            <a:avLst/>
            <a:gdLst/>
            <a:ahLst/>
            <a:cxnLst/>
            <a:rect l="l" t="t" r="r" b="b"/>
            <a:pathLst>
              <a:path w="7627399" h="7441749">
                <a:moveTo>
                  <a:pt x="0" y="0"/>
                </a:moveTo>
                <a:lnTo>
                  <a:pt x="7627399" y="0"/>
                </a:lnTo>
                <a:lnTo>
                  <a:pt x="7627399" y="7441748"/>
                </a:lnTo>
                <a:lnTo>
                  <a:pt x="0" y="7441748"/>
                </a:lnTo>
                <a:lnTo>
                  <a:pt x="0" y="0"/>
                </a:lnTo>
                <a:close/>
              </a:path>
            </a:pathLst>
          </a:custGeom>
          <a:blipFill>
            <a:blip r:embed="rId3"/>
            <a:stretch>
              <a:fillRect t="-13970" r="-108365" b="-27515"/>
            </a:stretch>
          </a:blipFill>
        </p:spPr>
        <p:txBody>
          <a:bodyPr/>
          <a:lstStyle/>
          <a:p>
            <a:endParaRPr lang="pt-BR"/>
          </a:p>
        </p:txBody>
      </p:sp>
      <p:sp>
        <p:nvSpPr>
          <p:cNvPr id="7" name="TextBox 7"/>
          <p:cNvSpPr txBox="1"/>
          <p:nvPr/>
        </p:nvSpPr>
        <p:spPr>
          <a:xfrm>
            <a:off x="427691" y="991437"/>
            <a:ext cx="16442177" cy="932817"/>
          </a:xfrm>
          <a:prstGeom prst="rect">
            <a:avLst/>
          </a:prstGeom>
        </p:spPr>
        <p:txBody>
          <a:bodyPr lIns="0" tIns="0" rIns="0" bIns="0" rtlCol="0" anchor="t">
            <a:spAutoFit/>
          </a:bodyPr>
          <a:lstStyle/>
          <a:p>
            <a:pPr algn="l">
              <a:lnSpc>
                <a:spcPts val="6859"/>
              </a:lnSpc>
              <a:spcBef>
                <a:spcPct val="0"/>
              </a:spcBef>
            </a:pPr>
            <a:r>
              <a:rPr lang="en-US" sz="4899" b="1">
                <a:solidFill>
                  <a:srgbClr val="4C5E7A"/>
                </a:solidFill>
                <a:latin typeface="Arial Bold"/>
                <a:ea typeface="Arial Bold"/>
                <a:cs typeface="Arial Bold"/>
                <a:sym typeface="Arial Bold"/>
              </a:rPr>
              <a:t>Título da seção</a:t>
            </a:r>
          </a:p>
        </p:txBody>
      </p:sp>
      <p:sp>
        <p:nvSpPr>
          <p:cNvPr id="8" name="TextBox 8"/>
          <p:cNvSpPr txBox="1"/>
          <p:nvPr/>
        </p:nvSpPr>
        <p:spPr>
          <a:xfrm>
            <a:off x="1028700" y="2184315"/>
            <a:ext cx="8115300" cy="6017261"/>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Aliquam pharetra eget enim ut vulputate.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21852"/>
            <a:chOff x="0" y="0"/>
            <a:chExt cx="2833290" cy="111834"/>
          </a:xfrm>
        </p:grpSpPr>
        <p:sp>
          <p:nvSpPr>
            <p:cNvPr id="3" name="Freeform 3"/>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grpSp>
        <p:nvGrpSpPr>
          <p:cNvPr id="4" name="Group 4"/>
          <p:cNvGrpSpPr/>
          <p:nvPr/>
        </p:nvGrpSpPr>
        <p:grpSpPr>
          <a:xfrm>
            <a:off x="0" y="9565148"/>
            <a:ext cx="18288000" cy="721852"/>
            <a:chOff x="0" y="0"/>
            <a:chExt cx="2833290" cy="111834"/>
          </a:xfrm>
        </p:grpSpPr>
        <p:sp>
          <p:nvSpPr>
            <p:cNvPr id="5" name="Freeform 5"/>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sp>
        <p:nvSpPr>
          <p:cNvPr id="6" name="TextBox 6"/>
          <p:cNvSpPr txBox="1"/>
          <p:nvPr/>
        </p:nvSpPr>
        <p:spPr>
          <a:xfrm>
            <a:off x="427691" y="991437"/>
            <a:ext cx="16442177" cy="932817"/>
          </a:xfrm>
          <a:prstGeom prst="rect">
            <a:avLst/>
          </a:prstGeom>
        </p:spPr>
        <p:txBody>
          <a:bodyPr lIns="0" tIns="0" rIns="0" bIns="0" rtlCol="0" anchor="t">
            <a:spAutoFit/>
          </a:bodyPr>
          <a:lstStyle/>
          <a:p>
            <a:pPr algn="l">
              <a:lnSpc>
                <a:spcPts val="6859"/>
              </a:lnSpc>
              <a:spcBef>
                <a:spcPct val="0"/>
              </a:spcBef>
            </a:pPr>
            <a:r>
              <a:rPr lang="en-US" sz="4899" b="1">
                <a:solidFill>
                  <a:srgbClr val="4C5E7A"/>
                </a:solidFill>
                <a:latin typeface="Arial Bold"/>
                <a:ea typeface="Arial Bold"/>
                <a:cs typeface="Arial Bold"/>
                <a:sym typeface="Arial Bold"/>
              </a:rPr>
              <a:t>Título da seção</a:t>
            </a:r>
          </a:p>
        </p:txBody>
      </p:sp>
      <p:sp>
        <p:nvSpPr>
          <p:cNvPr id="7" name="TextBox 7"/>
          <p:cNvSpPr txBox="1"/>
          <p:nvPr/>
        </p:nvSpPr>
        <p:spPr>
          <a:xfrm>
            <a:off x="9661731" y="2257629"/>
            <a:ext cx="7597569" cy="6560186"/>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t>
            </a:r>
          </a:p>
        </p:txBody>
      </p:sp>
      <p:sp>
        <p:nvSpPr>
          <p:cNvPr id="8" name="TextBox 8"/>
          <p:cNvSpPr txBox="1"/>
          <p:nvPr/>
        </p:nvSpPr>
        <p:spPr>
          <a:xfrm>
            <a:off x="1028700" y="2257629"/>
            <a:ext cx="7597569" cy="6560186"/>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21852"/>
            <a:chOff x="0" y="0"/>
            <a:chExt cx="2833290" cy="111834"/>
          </a:xfrm>
        </p:grpSpPr>
        <p:sp>
          <p:nvSpPr>
            <p:cNvPr id="3" name="Freeform 3"/>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grpSp>
        <p:nvGrpSpPr>
          <p:cNvPr id="4" name="Group 4"/>
          <p:cNvGrpSpPr/>
          <p:nvPr/>
        </p:nvGrpSpPr>
        <p:grpSpPr>
          <a:xfrm>
            <a:off x="0" y="9555975"/>
            <a:ext cx="18288000" cy="731025"/>
            <a:chOff x="0" y="0"/>
            <a:chExt cx="2833290" cy="113255"/>
          </a:xfrm>
        </p:grpSpPr>
        <p:sp>
          <p:nvSpPr>
            <p:cNvPr id="5" name="Freeform 5"/>
            <p:cNvSpPr/>
            <p:nvPr/>
          </p:nvSpPr>
          <p:spPr>
            <a:xfrm>
              <a:off x="0" y="0"/>
              <a:ext cx="2833290" cy="113255"/>
            </a:xfrm>
            <a:custGeom>
              <a:avLst/>
              <a:gdLst/>
              <a:ahLst/>
              <a:cxnLst/>
              <a:rect l="l" t="t" r="r" b="b"/>
              <a:pathLst>
                <a:path w="2833290" h="113255">
                  <a:moveTo>
                    <a:pt x="0" y="0"/>
                  </a:moveTo>
                  <a:lnTo>
                    <a:pt x="2833290" y="0"/>
                  </a:lnTo>
                  <a:lnTo>
                    <a:pt x="2833290" y="113255"/>
                  </a:lnTo>
                  <a:lnTo>
                    <a:pt x="0" y="113255"/>
                  </a:lnTo>
                  <a:close/>
                </a:path>
              </a:pathLst>
            </a:custGeom>
            <a:blipFill>
              <a:blip r:embed="rId2"/>
              <a:stretch>
                <a:fillRect t="-708325" b="-708325"/>
              </a:stretch>
            </a:blipFill>
          </p:spPr>
          <p:txBody>
            <a:bodyPr/>
            <a:lstStyle/>
            <a:p>
              <a:endParaRPr lang="pt-BR"/>
            </a:p>
          </p:txBody>
        </p:sp>
      </p:grpSp>
      <p:sp>
        <p:nvSpPr>
          <p:cNvPr id="6" name="TextBox 6"/>
          <p:cNvSpPr txBox="1"/>
          <p:nvPr/>
        </p:nvSpPr>
        <p:spPr>
          <a:xfrm>
            <a:off x="427691" y="991437"/>
            <a:ext cx="16442177" cy="932817"/>
          </a:xfrm>
          <a:prstGeom prst="rect">
            <a:avLst/>
          </a:prstGeom>
        </p:spPr>
        <p:txBody>
          <a:bodyPr lIns="0" tIns="0" rIns="0" bIns="0" rtlCol="0" anchor="t">
            <a:spAutoFit/>
          </a:bodyPr>
          <a:lstStyle/>
          <a:p>
            <a:pPr algn="l">
              <a:lnSpc>
                <a:spcPts val="6859"/>
              </a:lnSpc>
              <a:spcBef>
                <a:spcPct val="0"/>
              </a:spcBef>
            </a:pPr>
            <a:r>
              <a:rPr lang="en-US" sz="4899" b="1">
                <a:solidFill>
                  <a:srgbClr val="4C5E7A"/>
                </a:solidFill>
                <a:latin typeface="Arial Bold"/>
                <a:ea typeface="Arial Bold"/>
                <a:cs typeface="Arial Bold"/>
                <a:sym typeface="Arial Bold"/>
              </a:rPr>
              <a:t>Agradecimentos</a:t>
            </a:r>
          </a:p>
        </p:txBody>
      </p:sp>
      <p:sp>
        <p:nvSpPr>
          <p:cNvPr id="7" name="TextBox 7"/>
          <p:cNvSpPr txBox="1"/>
          <p:nvPr/>
        </p:nvSpPr>
        <p:spPr>
          <a:xfrm>
            <a:off x="1028700" y="2257629"/>
            <a:ext cx="16230600" cy="2759711"/>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21852"/>
            <a:chOff x="0" y="0"/>
            <a:chExt cx="2833290" cy="111834"/>
          </a:xfrm>
        </p:grpSpPr>
        <p:sp>
          <p:nvSpPr>
            <p:cNvPr id="3" name="Freeform 3"/>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grpSp>
        <p:nvGrpSpPr>
          <p:cNvPr id="4" name="Group 4"/>
          <p:cNvGrpSpPr/>
          <p:nvPr/>
        </p:nvGrpSpPr>
        <p:grpSpPr>
          <a:xfrm>
            <a:off x="0" y="9565148"/>
            <a:ext cx="18288000" cy="721852"/>
            <a:chOff x="0" y="0"/>
            <a:chExt cx="2833290" cy="111834"/>
          </a:xfrm>
        </p:grpSpPr>
        <p:sp>
          <p:nvSpPr>
            <p:cNvPr id="5" name="Freeform 5"/>
            <p:cNvSpPr/>
            <p:nvPr/>
          </p:nvSpPr>
          <p:spPr>
            <a:xfrm>
              <a:off x="0" y="0"/>
              <a:ext cx="2833290" cy="111834"/>
            </a:xfrm>
            <a:custGeom>
              <a:avLst/>
              <a:gdLst/>
              <a:ahLst/>
              <a:cxnLst/>
              <a:rect l="l" t="t" r="r" b="b"/>
              <a:pathLst>
                <a:path w="2833290" h="111834">
                  <a:moveTo>
                    <a:pt x="0" y="0"/>
                  </a:moveTo>
                  <a:lnTo>
                    <a:pt x="2833290" y="0"/>
                  </a:lnTo>
                  <a:lnTo>
                    <a:pt x="2833290" y="111834"/>
                  </a:lnTo>
                  <a:lnTo>
                    <a:pt x="0" y="111834"/>
                  </a:lnTo>
                  <a:close/>
                </a:path>
              </a:pathLst>
            </a:custGeom>
            <a:blipFill>
              <a:blip r:embed="rId2"/>
              <a:stretch>
                <a:fillRect t="-717961" b="-717961"/>
              </a:stretch>
            </a:blipFill>
          </p:spPr>
          <p:txBody>
            <a:bodyPr/>
            <a:lstStyle/>
            <a:p>
              <a:endParaRPr lang="pt-BR"/>
            </a:p>
          </p:txBody>
        </p:sp>
      </p:grpSp>
      <p:sp>
        <p:nvSpPr>
          <p:cNvPr id="6" name="TextBox 6"/>
          <p:cNvSpPr txBox="1"/>
          <p:nvPr/>
        </p:nvSpPr>
        <p:spPr>
          <a:xfrm>
            <a:off x="427691" y="991437"/>
            <a:ext cx="16442177" cy="932817"/>
          </a:xfrm>
          <a:prstGeom prst="rect">
            <a:avLst/>
          </a:prstGeom>
        </p:spPr>
        <p:txBody>
          <a:bodyPr lIns="0" tIns="0" rIns="0" bIns="0" rtlCol="0" anchor="t">
            <a:spAutoFit/>
          </a:bodyPr>
          <a:lstStyle/>
          <a:p>
            <a:pPr algn="l">
              <a:lnSpc>
                <a:spcPts val="6859"/>
              </a:lnSpc>
              <a:spcBef>
                <a:spcPct val="0"/>
              </a:spcBef>
            </a:pPr>
            <a:r>
              <a:rPr lang="en-US" sz="4899" b="1">
                <a:solidFill>
                  <a:srgbClr val="4C5E7A"/>
                </a:solidFill>
                <a:latin typeface="Arial Bold"/>
                <a:ea typeface="Arial Bold"/>
                <a:cs typeface="Arial Bold"/>
                <a:sym typeface="Arial Bold"/>
              </a:rPr>
              <a:t>Referências</a:t>
            </a:r>
          </a:p>
        </p:txBody>
      </p:sp>
      <p:sp>
        <p:nvSpPr>
          <p:cNvPr id="7" name="TextBox 7"/>
          <p:cNvSpPr txBox="1"/>
          <p:nvPr/>
        </p:nvSpPr>
        <p:spPr>
          <a:xfrm>
            <a:off x="1028700" y="2257629"/>
            <a:ext cx="16230600" cy="2759711"/>
          </a:xfrm>
          <a:prstGeom prst="rect">
            <a:avLst/>
          </a:prstGeom>
        </p:spPr>
        <p:txBody>
          <a:bodyPr lIns="0" tIns="0" rIns="0" bIns="0" rtlCol="0" anchor="t">
            <a:spAutoFit/>
          </a:bodyPr>
          <a:lstStyle/>
          <a:p>
            <a:pPr algn="just">
              <a:lnSpc>
                <a:spcPts val="4339"/>
              </a:lnSpc>
              <a:spcBef>
                <a:spcPct val="0"/>
              </a:spcBef>
            </a:pPr>
            <a:r>
              <a:rPr lang="en-US" sz="3099">
                <a:solidFill>
                  <a:srgbClr val="1B2432"/>
                </a:solidFill>
                <a:latin typeface="Arial"/>
                <a:ea typeface="Arial"/>
                <a:cs typeface="Arial"/>
                <a:sym typeface="Arial"/>
              </a:rPr>
              <a:t>Lorem ipsum dolor sit amet, consectetur adipiscing elit. Maecenas vitae nibh mauris. Vivamus bibendum purus id tortor interdum, eu dictum dolor rutrum. Fusce ornare risus ac libero ornare, eu condimentum est pulvinar. Nullam tortor mauris, sollicitudin non lacus sit amet, tempus tristique metus. Praesent tristique purus sit amet rutrum fringilla. Cras pulvinar tempor fermentum. Nullam nisl nunc, eleifend vel facilisis et, convallis vitae arcu.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644</Words>
  <Application>Microsoft Office PowerPoint</Application>
  <PresentationFormat>Personalizar</PresentationFormat>
  <Paragraphs>19</Paragraphs>
  <Slides>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Calibri</vt:lpstr>
      <vt:lpstr>Arial</vt:lpstr>
      <vt:lpstr>League Spartan</vt:lpstr>
      <vt:lpstr>Arial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 Simpósio Nacional de Educação em Astronomia Universidade Estadual de Londrina - PR 04 a 07 de Novembro de 2025</dc:title>
  <cp:lastModifiedBy>Gustavo Iachel</cp:lastModifiedBy>
  <cp:revision>4</cp:revision>
  <dcterms:created xsi:type="dcterms:W3CDTF">2006-08-16T00:00:00Z</dcterms:created>
  <dcterms:modified xsi:type="dcterms:W3CDTF">2025-09-05T16:56:49Z</dcterms:modified>
  <dc:identifier>DAGx8FH86ds</dc:identifier>
</cp:coreProperties>
</file>