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5" r:id="rId1"/>
  </p:sldMasterIdLst>
  <p:notesMasterIdLst>
    <p:notesMasterId r:id="rId12"/>
  </p:notesMasterIdLst>
  <p:sldIdLst>
    <p:sldId id="305" r:id="rId2"/>
    <p:sldId id="409" r:id="rId3"/>
    <p:sldId id="382" r:id="rId4"/>
    <p:sldId id="425" r:id="rId5"/>
    <p:sldId id="405" r:id="rId6"/>
    <p:sldId id="412" r:id="rId7"/>
    <p:sldId id="422" r:id="rId8"/>
    <p:sldId id="423" r:id="rId9"/>
    <p:sldId id="424" r:id="rId10"/>
    <p:sldId id="401" r:id="rId11"/>
  </p:sldIdLst>
  <p:sldSz cx="12192000" cy="6858000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iel Alves Natalizi" initials="DAN" lastIdx="2" clrIdx="0">
    <p:extLst>
      <p:ext uri="{19B8F6BF-5375-455C-9EA6-DF929625EA0E}">
        <p15:presenceInfo xmlns:p15="http://schemas.microsoft.com/office/powerpoint/2012/main" userId="Daniel Alves Nataliz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CAB"/>
    <a:srgbClr val="0474BB"/>
    <a:srgbClr val="122659"/>
    <a:srgbClr val="005F27"/>
    <a:srgbClr val="2EA427"/>
    <a:srgbClr val="004F9F"/>
    <a:srgbClr val="2808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96404" autoAdjust="0"/>
  </p:normalViewPr>
  <p:slideViewPr>
    <p:cSldViewPr snapToGrid="0">
      <p:cViewPr varScale="1">
        <p:scale>
          <a:sx n="106" d="100"/>
          <a:sy n="106" d="100"/>
        </p:scale>
        <p:origin x="79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51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bio.larotonda\Desktop\GAB_SEPED\mandala_sepef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2"/>
          <c:order val="0"/>
          <c:spPr>
            <a:ln w="28575"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chemeClr val="accent1">
                  <a:lumMod val="75000"/>
                </a:schemeClr>
              </a:solidFill>
              <a:ln w="28575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C2B-45AA-944E-DCBFDBA698FF}"/>
              </c:ext>
            </c:extLst>
          </c:dPt>
          <c:dPt>
            <c:idx val="1"/>
            <c:bubble3D val="0"/>
            <c:spPr>
              <a:solidFill>
                <a:schemeClr val="accent6"/>
              </a:solidFill>
              <a:ln w="28575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C2B-45AA-944E-DCBFDBA698FF}"/>
              </c:ext>
            </c:extLst>
          </c:dPt>
          <c:val>
            <c:numRef>
              <c:f>'SEPPE 2'!$C$2:$C$3</c:f>
              <c:numCache>
                <c:formatCode>General</c:formatCode>
                <c:ptCount val="2"/>
                <c:pt idx="0">
                  <c:v>180</c:v>
                </c:pt>
                <c:pt idx="1">
                  <c:v>180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C2B-45AA-944E-DCBFDBA698FF}"/>
            </c:ext>
          </c:extLst>
        </c:ser>
        <c:ser>
          <c:idx val="3"/>
          <c:order val="1"/>
          <c:spPr>
            <a:ln w="28575"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 w="28575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6-4C2B-45AA-944E-DCBFDBA698FF}"/>
              </c:ext>
            </c:extLst>
          </c:dPt>
          <c:dPt>
            <c:idx val="1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 w="28575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8-4C2B-45AA-944E-DCBFDBA698FF}"/>
              </c:ext>
            </c:extLst>
          </c:dPt>
          <c:dPt>
            <c:idx val="2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 w="28575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A-4C2B-45AA-944E-DCBFDBA698FF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 w="28575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C-4C2B-45AA-944E-DCBFDBA698FF}"/>
              </c:ext>
            </c:extLst>
          </c:dPt>
          <c:dPt>
            <c:idx val="4"/>
            <c:bubble3D val="0"/>
            <c:spPr>
              <a:solidFill>
                <a:srgbClr val="8BC167"/>
              </a:solidFill>
              <a:ln w="28575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E-4C2B-45AA-944E-DCBFDBA698FF}"/>
              </c:ext>
            </c:extLst>
          </c:dPt>
          <c:dPt>
            <c:idx val="5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28575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0-4C2B-45AA-944E-DCBFDBA698FF}"/>
              </c:ext>
            </c:extLst>
          </c:dPt>
          <c:dPt>
            <c:idx val="6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 w="28575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2-4C2B-45AA-944E-DCBFDBA698FF}"/>
              </c:ext>
            </c:extLst>
          </c:dPt>
          <c:dPt>
            <c:idx val="7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  <a:ln w="28575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4-4C2B-45AA-944E-DCBFDBA698FF}"/>
              </c:ext>
            </c:extLst>
          </c:dPt>
          <c:val>
            <c:numRef>
              <c:f>'SEPPE 2'!$F$2:$F$9</c:f>
              <c:numCache>
                <c:formatCode>General</c:formatCode>
                <c:ptCount val="8"/>
                <c:pt idx="0">
                  <c:v>90</c:v>
                </c:pt>
                <c:pt idx="1">
                  <c:v>90</c:v>
                </c:pt>
                <c:pt idx="4">
                  <c:v>60</c:v>
                </c:pt>
                <c:pt idx="5">
                  <c:v>60</c:v>
                </c:pt>
                <c:pt idx="6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5-4C2B-45AA-944E-DCBFDBA698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90"/>
        <c:holeSize val="4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058" cy="497265"/>
          </a:xfrm>
          <a:prstGeom prst="rect">
            <a:avLst/>
          </a:prstGeom>
        </p:spPr>
        <p:txBody>
          <a:bodyPr vert="horz" lIns="62975" tIns="31487" rIns="62975" bIns="31487" rtlCol="0"/>
          <a:lstStyle>
            <a:lvl1pPr algn="l">
              <a:defRPr sz="8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530" y="0"/>
            <a:ext cx="2946058" cy="497265"/>
          </a:xfrm>
          <a:prstGeom prst="rect">
            <a:avLst/>
          </a:prstGeom>
        </p:spPr>
        <p:txBody>
          <a:bodyPr vert="horz" lIns="62975" tIns="31487" rIns="62975" bIns="31487" rtlCol="0"/>
          <a:lstStyle>
            <a:lvl1pPr algn="r">
              <a:defRPr sz="800"/>
            </a:lvl1pPr>
          </a:lstStyle>
          <a:p>
            <a:fld id="{6F766E81-F628-42F8-98D2-6E37186EB0A8}" type="datetimeFigureOut">
              <a:rPr lang="pt-BR" smtClean="0"/>
              <a:t>17/12/2024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39838"/>
            <a:ext cx="5956300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2975" tIns="31487" rIns="62975" bIns="31487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442" y="4777256"/>
            <a:ext cx="5438792" cy="3908964"/>
          </a:xfrm>
          <a:prstGeom prst="rect">
            <a:avLst/>
          </a:prstGeom>
        </p:spPr>
        <p:txBody>
          <a:bodyPr vert="horz" lIns="62975" tIns="31487" rIns="62975" bIns="31487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9373"/>
            <a:ext cx="2946058" cy="497265"/>
          </a:xfrm>
          <a:prstGeom prst="rect">
            <a:avLst/>
          </a:prstGeom>
        </p:spPr>
        <p:txBody>
          <a:bodyPr vert="horz" lIns="62975" tIns="31487" rIns="62975" bIns="31487" rtlCol="0" anchor="b"/>
          <a:lstStyle>
            <a:lvl1pPr algn="l">
              <a:defRPr sz="8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530" y="9429373"/>
            <a:ext cx="2946058" cy="497265"/>
          </a:xfrm>
          <a:prstGeom prst="rect">
            <a:avLst/>
          </a:prstGeom>
        </p:spPr>
        <p:txBody>
          <a:bodyPr vert="horz" lIns="62975" tIns="31487" rIns="62975" bIns="31487" rtlCol="0" anchor="b"/>
          <a:lstStyle>
            <a:lvl1pPr algn="r">
              <a:defRPr sz="800"/>
            </a:lvl1pPr>
          </a:lstStyle>
          <a:p>
            <a:fld id="{E23C8FC9-56F7-471E-91E2-1BA3B34F13A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2818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C8FC9-56F7-471E-91E2-1BA3B34F13AB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00178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B59029-9D2F-17E6-BA3B-5727E413AC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>
            <a:extLst>
              <a:ext uri="{FF2B5EF4-FFF2-40B4-BE49-F238E27FC236}">
                <a16:creationId xmlns:a16="http://schemas.microsoft.com/office/drawing/2014/main" id="{D34D3477-CF5E-76E2-BA42-F0E027C028E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>
            <a:extLst>
              <a:ext uri="{FF2B5EF4-FFF2-40B4-BE49-F238E27FC236}">
                <a16:creationId xmlns:a16="http://schemas.microsoft.com/office/drawing/2014/main" id="{D928E813-C1B7-0F34-F924-2B345497631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267C054E-A4E5-917C-ECC7-BBE0B7933B4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C8FC9-56F7-471E-91E2-1BA3B34F13AB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24335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66626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7146AE-0E5E-4C5E-8E15-8977D6A1EC6B}" type="datetimeFigureOut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17/12/2024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E06696-B13E-4A19-AE50-D889B26C0529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5131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26882AF-45FF-634F-8010-0ABF9BEA666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984375" y="1844999"/>
            <a:ext cx="5263919" cy="373949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8335" indent="0">
              <a:buNone/>
              <a:tabLst/>
              <a:defRPr sz="2700">
                <a:solidFill>
                  <a:schemeClr val="bg2">
                    <a:lumMod val="50000"/>
                  </a:schemeClr>
                </a:solidFill>
                <a:latin typeface="Walbaum Display" panose="02070503090703020303" pitchFamily="18" charset="0"/>
              </a:defRPr>
            </a:lvl1pPr>
            <a:lvl2pPr marL="8335" indent="0">
              <a:buNone/>
              <a:tabLst/>
              <a:defRPr sz="2700">
                <a:solidFill>
                  <a:schemeClr val="bg2">
                    <a:lumMod val="50000"/>
                  </a:schemeClr>
                </a:solidFill>
                <a:latin typeface="Walbaum Display" panose="02070503090703020303" pitchFamily="18" charset="0"/>
              </a:defRPr>
            </a:lvl2pPr>
            <a:lvl3pPr marL="8335" indent="0">
              <a:buNone/>
              <a:tabLst/>
              <a:defRPr sz="2700">
                <a:solidFill>
                  <a:schemeClr val="bg2">
                    <a:lumMod val="50000"/>
                  </a:schemeClr>
                </a:solidFill>
                <a:latin typeface="Walbaum Display" panose="02070503090703020303" pitchFamily="18" charset="0"/>
              </a:defRPr>
            </a:lvl3pPr>
            <a:lvl4pPr marL="8335" indent="0">
              <a:buNone/>
              <a:tabLst/>
              <a:defRPr sz="2700">
                <a:solidFill>
                  <a:schemeClr val="bg2">
                    <a:lumMod val="50000"/>
                  </a:schemeClr>
                </a:solidFill>
                <a:latin typeface="Walbaum Display" panose="02070503090703020303" pitchFamily="18" charset="0"/>
              </a:defRPr>
            </a:lvl4pPr>
            <a:lvl5pPr marL="8335" indent="0">
              <a:buNone/>
              <a:tabLst/>
              <a:defRPr sz="2700">
                <a:solidFill>
                  <a:schemeClr val="bg2">
                    <a:lumMod val="50000"/>
                  </a:schemeClr>
                </a:solidFill>
                <a:latin typeface="Walbaum Display" panose="02070503090703020303" pitchFamily="18" charset="0"/>
              </a:defRPr>
            </a:lvl5pPr>
          </a:lstStyle>
          <a:p>
            <a:pPr lvl="0"/>
            <a:r>
              <a:rPr lang="en-US"/>
              <a:t>Type a Section Title Here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D990199F-B78A-1A44-8BDC-CD78E1E1772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984375" y="2847052"/>
            <a:ext cx="5530851" cy="207749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8335" indent="-8335">
              <a:buNone/>
              <a:tabLst/>
              <a:defRPr sz="1500" b="1" i="0">
                <a:latin typeface="Avenir Next Demi Bold" panose="020B0503020202020204" pitchFamily="34" charset="0"/>
              </a:defRPr>
            </a:lvl1pPr>
            <a:lvl2pPr marL="8335" indent="-8335">
              <a:buNone/>
              <a:tabLst/>
              <a:defRPr sz="1500" b="1" i="0">
                <a:latin typeface="Avenir Next" panose="020B0503020202020204" pitchFamily="34" charset="0"/>
              </a:defRPr>
            </a:lvl2pPr>
            <a:lvl3pPr marL="8335" indent="-8335">
              <a:buNone/>
              <a:tabLst/>
              <a:defRPr sz="1500" b="1" i="0">
                <a:latin typeface="Avenir Next" panose="020B0503020202020204" pitchFamily="34" charset="0"/>
              </a:defRPr>
            </a:lvl3pPr>
            <a:lvl4pPr marL="8335" indent="-8335">
              <a:buNone/>
              <a:tabLst/>
              <a:defRPr sz="1500" b="1" i="0">
                <a:latin typeface="Avenir Next" panose="020B0503020202020204" pitchFamily="34" charset="0"/>
              </a:defRPr>
            </a:lvl4pPr>
            <a:lvl5pPr marL="8335" indent="-8335">
              <a:buNone/>
              <a:tabLst/>
              <a:defRPr sz="1500" b="1" i="0">
                <a:latin typeface="Avenir Next" panose="020B0503020202020204" pitchFamily="34" charset="0"/>
              </a:defRPr>
            </a:lvl5pPr>
          </a:lstStyle>
          <a:p>
            <a:pPr lvl="0"/>
            <a:r>
              <a:rPr lang="en-US"/>
              <a:t>Type a subhead here. It’s okay to use two lines if necessary.</a:t>
            </a:r>
          </a:p>
        </p:txBody>
      </p:sp>
    </p:spTree>
    <p:extLst>
      <p:ext uri="{BB962C8B-B14F-4D97-AF65-F5344CB8AC3E}">
        <p14:creationId xmlns:p14="http://schemas.microsoft.com/office/powerpoint/2010/main" val="163760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174627"/>
            <a:ext cx="9900356" cy="443441"/>
          </a:xfrm>
        </p:spPr>
        <p:txBody>
          <a:bodyPr/>
          <a:lstStyle>
            <a:lvl1pPr>
              <a:defRPr sz="1800" b="1" i="0">
                <a:solidFill>
                  <a:srgbClr val="FFFFFF"/>
                </a:solidFill>
                <a:latin typeface="Myriad Pro"/>
                <a:cs typeface="Myriad Pro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73511" y="6402388"/>
            <a:ext cx="5386917" cy="455612"/>
          </a:xfrm>
        </p:spPr>
        <p:txBody>
          <a:bodyPr anchor="ctr"/>
          <a:lstStyle>
            <a:lvl1pPr marL="0" indent="0" algn="r">
              <a:buNone/>
              <a:defRPr sz="1200" b="1">
                <a:solidFill>
                  <a:srgbClr val="FFFFF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015067"/>
            <a:ext cx="10972801" cy="39708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1" y="1284827"/>
            <a:ext cx="10972800" cy="639762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1AFE36-EAF2-4C12-B421-5378F566246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0761134" y="6402388"/>
            <a:ext cx="850900" cy="455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B246A9-F8AD-4F0B-9DED-94AD3D07276B}" type="slidenum">
              <a:rPr lang="en-US" altLang="en-US"/>
              <a:pPr>
                <a:defRPr/>
              </a:pPr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4266496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26882AF-45FF-634F-8010-0ABF9BEA666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984375" y="1844999"/>
            <a:ext cx="5263919" cy="373949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8335" indent="0">
              <a:buNone/>
              <a:tabLst/>
              <a:defRPr sz="2700">
                <a:solidFill>
                  <a:schemeClr val="bg2">
                    <a:lumMod val="50000"/>
                  </a:schemeClr>
                </a:solidFill>
                <a:latin typeface="Walbaum Display" panose="02070503090703020303" pitchFamily="18" charset="0"/>
              </a:defRPr>
            </a:lvl1pPr>
            <a:lvl2pPr marL="8335" indent="0">
              <a:buNone/>
              <a:tabLst/>
              <a:defRPr sz="2700">
                <a:solidFill>
                  <a:schemeClr val="bg2">
                    <a:lumMod val="50000"/>
                  </a:schemeClr>
                </a:solidFill>
                <a:latin typeface="Walbaum Display" panose="02070503090703020303" pitchFamily="18" charset="0"/>
              </a:defRPr>
            </a:lvl2pPr>
            <a:lvl3pPr marL="8335" indent="0">
              <a:buNone/>
              <a:tabLst/>
              <a:defRPr sz="2700">
                <a:solidFill>
                  <a:schemeClr val="bg2">
                    <a:lumMod val="50000"/>
                  </a:schemeClr>
                </a:solidFill>
                <a:latin typeface="Walbaum Display" panose="02070503090703020303" pitchFamily="18" charset="0"/>
              </a:defRPr>
            </a:lvl3pPr>
            <a:lvl4pPr marL="8335" indent="0">
              <a:buNone/>
              <a:tabLst/>
              <a:defRPr sz="2700">
                <a:solidFill>
                  <a:schemeClr val="bg2">
                    <a:lumMod val="50000"/>
                  </a:schemeClr>
                </a:solidFill>
                <a:latin typeface="Walbaum Display" panose="02070503090703020303" pitchFamily="18" charset="0"/>
              </a:defRPr>
            </a:lvl4pPr>
            <a:lvl5pPr marL="8335" indent="0">
              <a:buNone/>
              <a:tabLst/>
              <a:defRPr sz="2700">
                <a:solidFill>
                  <a:schemeClr val="bg2">
                    <a:lumMod val="50000"/>
                  </a:schemeClr>
                </a:solidFill>
                <a:latin typeface="Walbaum Display" panose="02070503090703020303" pitchFamily="18" charset="0"/>
              </a:defRPr>
            </a:lvl5pPr>
          </a:lstStyle>
          <a:p>
            <a:pPr lvl="0"/>
            <a:r>
              <a:rPr lang="en-US"/>
              <a:t>Type a Section Title Here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D990199F-B78A-1A44-8BDC-CD78E1E1772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984375" y="2847052"/>
            <a:ext cx="5530851" cy="207749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8335" indent="-8335">
              <a:buNone/>
              <a:tabLst/>
              <a:defRPr sz="1500" b="1" i="0">
                <a:latin typeface="Avenir Next Demi Bold" panose="020B0503020202020204" pitchFamily="34" charset="0"/>
              </a:defRPr>
            </a:lvl1pPr>
            <a:lvl2pPr marL="8335" indent="-8335">
              <a:buNone/>
              <a:tabLst/>
              <a:defRPr sz="1500" b="1" i="0">
                <a:latin typeface="Avenir Next" panose="020B0503020202020204" pitchFamily="34" charset="0"/>
              </a:defRPr>
            </a:lvl2pPr>
            <a:lvl3pPr marL="8335" indent="-8335">
              <a:buNone/>
              <a:tabLst/>
              <a:defRPr sz="1500" b="1" i="0">
                <a:latin typeface="Avenir Next" panose="020B0503020202020204" pitchFamily="34" charset="0"/>
              </a:defRPr>
            </a:lvl3pPr>
            <a:lvl4pPr marL="8335" indent="-8335">
              <a:buNone/>
              <a:tabLst/>
              <a:defRPr sz="1500" b="1" i="0">
                <a:latin typeface="Avenir Next" panose="020B0503020202020204" pitchFamily="34" charset="0"/>
              </a:defRPr>
            </a:lvl4pPr>
            <a:lvl5pPr marL="8335" indent="-8335">
              <a:buNone/>
              <a:tabLst/>
              <a:defRPr sz="1500" b="1" i="0">
                <a:latin typeface="Avenir Next" panose="020B0503020202020204" pitchFamily="34" charset="0"/>
              </a:defRPr>
            </a:lvl5pPr>
          </a:lstStyle>
          <a:p>
            <a:pPr lvl="0"/>
            <a:r>
              <a:rPr lang="en-US"/>
              <a:t>Type a subhead here. It’s okay to use two lines if necessary.</a:t>
            </a:r>
          </a:p>
        </p:txBody>
      </p:sp>
    </p:spTree>
    <p:extLst>
      <p:ext uri="{BB962C8B-B14F-4D97-AF65-F5344CB8AC3E}">
        <p14:creationId xmlns:p14="http://schemas.microsoft.com/office/powerpoint/2010/main" val="1966420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82772575-5B36-F6D8-2727-BD2B396529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1D89411-64A8-62CE-66AD-F4FA2E1EF2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5275322-1148-B265-45D7-4DBC521A9E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7146AE-0E5E-4C5E-8E15-8977D6A1EC6B}" type="datetimeFigureOut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17/12/2024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DA157E1-7FF1-7CB0-2255-5F2AB5C149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33C1A72-E9D4-C55E-724F-02E911DDD4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E06696-B13E-4A19-AE50-D889B26C0529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AA728608-D31B-F17E-2D00-2DA7351B9E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AED15ECB-2FBE-D456-C29D-E9ABA34526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3128" y="317691"/>
            <a:ext cx="3578384" cy="903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9954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8" r:id="rId2"/>
    <p:sldLayoutId id="2147483741" r:id="rId3"/>
    <p:sldLayoutId id="2147483721" r:id="rId4"/>
    <p:sldLayoutId id="2147483722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tângulo 19"/>
          <p:cNvSpPr/>
          <p:nvPr/>
        </p:nvSpPr>
        <p:spPr>
          <a:xfrm>
            <a:off x="1041149" y="1729213"/>
            <a:ext cx="10121774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3600" b="1" spc="-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COMISSÃO ESPECIAL DE ASTRONOMIA</a:t>
            </a:r>
          </a:p>
          <a:p>
            <a:pPr algn="ctr">
              <a:lnSpc>
                <a:spcPct val="100000"/>
              </a:lnSpc>
            </a:pPr>
            <a:r>
              <a:rPr lang="pt-BR" sz="3600" b="1" spc="-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CEA-MCTI</a:t>
            </a:r>
          </a:p>
          <a:p>
            <a:pPr algn="ctr">
              <a:lnSpc>
                <a:spcPct val="100000"/>
              </a:lnSpc>
            </a:pPr>
            <a:r>
              <a:rPr lang="pt-BR" sz="2000" b="1" spc="-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1ª Reunião – 16 de dezembro de 2024</a:t>
            </a:r>
          </a:p>
          <a:p>
            <a:pPr algn="ctr">
              <a:lnSpc>
                <a:spcPct val="100000"/>
              </a:lnSpc>
            </a:pPr>
            <a:endParaRPr lang="pt-BR" sz="2000" b="1" spc="-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>
              <a:lnSpc>
                <a:spcPct val="100000"/>
              </a:lnSpc>
            </a:pPr>
            <a:endParaRPr lang="pt-BR" sz="2000" b="1" spc="-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>
              <a:lnSpc>
                <a:spcPct val="100000"/>
              </a:lnSpc>
            </a:pPr>
            <a:endParaRPr lang="pt-BR" sz="2000" b="1" spc="-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pt-BR" sz="1600" spc="-1" dirty="0">
                <a:solidFill>
                  <a:srgbClr val="000000"/>
                </a:solidFill>
                <a:latin typeface="Verdana"/>
                <a:ea typeface="Verdana"/>
              </a:rPr>
              <a:t>Coordenação-Geral de Bioeconomia e Ciências Exatas, Humanas e Sociais - CGHS</a:t>
            </a:r>
          </a:p>
          <a:p>
            <a:pPr algn="ctr"/>
            <a:r>
              <a:rPr lang="pt-BR" sz="1600" spc="-1" dirty="0">
                <a:latin typeface="Verdana"/>
                <a:ea typeface="Verdana"/>
              </a:rPr>
              <a:t>Departamento de Programas Temáticos - DEPTE </a:t>
            </a:r>
          </a:p>
          <a:p>
            <a:pPr algn="ctr"/>
            <a:r>
              <a:rPr lang="pt-BR" sz="1600" spc="-1" dirty="0">
                <a:latin typeface="Verdana"/>
                <a:ea typeface="Verdana"/>
              </a:rPr>
              <a:t>Secretaria de Políticas e Programas Estratégicos - SEPPE</a:t>
            </a:r>
          </a:p>
          <a:p>
            <a:pPr algn="ctr">
              <a:lnSpc>
                <a:spcPct val="100000"/>
              </a:lnSpc>
            </a:pPr>
            <a:endParaRPr lang="pt-BR" sz="2000" b="1" spc="-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sz="2400" dirty="0">
              <a:solidFill>
                <a:srgbClr val="0474BB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85695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877652" y="1321768"/>
            <a:ext cx="10821011" cy="4058547"/>
          </a:xfrm>
        </p:spPr>
        <p:txBody>
          <a:bodyPr/>
          <a:lstStyle/>
          <a:p>
            <a:pPr algn="ctr"/>
            <a:endParaRPr 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Obrigado!</a:t>
            </a:r>
          </a:p>
          <a:p>
            <a:pPr algn="ctr"/>
            <a:endParaRPr lang="en-US" sz="3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Secretaria</a:t>
            </a:r>
            <a:r>
              <a:rPr lang="en-U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3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Políticas</a:t>
            </a:r>
            <a:r>
              <a:rPr lang="en-U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en-US" sz="3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Programas</a:t>
            </a:r>
            <a:r>
              <a:rPr lang="en-U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Estratégicos</a:t>
            </a:r>
            <a:r>
              <a:rPr lang="en-U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SEPPE</a:t>
            </a:r>
            <a:endParaRPr lang="en-US" sz="6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11637711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1E120AA8-4E00-34F6-E14E-3714995C7C05}"/>
              </a:ext>
            </a:extLst>
          </p:cNvPr>
          <p:cNvSpPr txBox="1">
            <a:spLocks/>
          </p:cNvSpPr>
          <p:nvPr/>
        </p:nvSpPr>
        <p:spPr>
          <a:xfrm>
            <a:off x="7539644" y="1446416"/>
            <a:ext cx="3933028" cy="12385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600" b="0" i="0" dirty="0">
                <a:solidFill>
                  <a:srgbClr val="7B889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t-B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43FAA9DF-0612-AFDA-3EFE-5EA04D96EF52}"/>
              </a:ext>
            </a:extLst>
          </p:cNvPr>
          <p:cNvSpPr txBox="1">
            <a:spLocks/>
          </p:cNvSpPr>
          <p:nvPr/>
        </p:nvSpPr>
        <p:spPr>
          <a:xfrm>
            <a:off x="2702550" y="906087"/>
            <a:ext cx="4637588" cy="46551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2000" b="1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" name="Título 1">
            <a:extLst>
              <a:ext uri="{FF2B5EF4-FFF2-40B4-BE49-F238E27FC236}">
                <a16:creationId xmlns:a16="http://schemas.microsoft.com/office/drawing/2014/main" id="{BE9BFA5C-5687-D29A-C65C-58334E03D860}"/>
              </a:ext>
            </a:extLst>
          </p:cNvPr>
          <p:cNvSpPr txBox="1">
            <a:spLocks/>
          </p:cNvSpPr>
          <p:nvPr/>
        </p:nvSpPr>
        <p:spPr>
          <a:xfrm>
            <a:off x="957072" y="548641"/>
            <a:ext cx="7098792" cy="411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2500" b="1" dirty="0">
              <a:solidFill>
                <a:srgbClr val="183E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505437" y="1371601"/>
            <a:ext cx="11181126" cy="28861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0" lang="pt-BR" sz="32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5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PAUTA</a:t>
            </a:r>
          </a:p>
          <a:p>
            <a:pPr algn="ctr"/>
            <a:endParaRPr kumimoji="0" lang="pt-BR" sz="24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pt-BR" sz="1200" b="1" dirty="0">
              <a:solidFill>
                <a:schemeClr val="tx2">
                  <a:lumMod val="50000"/>
                </a:schemeClr>
              </a:solidFill>
              <a:latin typeface="Poppins"/>
            </a:endParaRPr>
          </a:p>
          <a:p>
            <a:pPr marL="76200" marR="76200" indent="-34290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pt-BR" sz="2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Rodada de apresentações;</a:t>
            </a:r>
          </a:p>
          <a:p>
            <a:pPr marL="76200" marR="76200" indent="-34290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pt-BR" sz="2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Principais pontos da Portaria MCTI Nº 8.679 (08/11/2024);</a:t>
            </a:r>
          </a:p>
          <a:p>
            <a:pPr marL="76200" marR="76200" indent="-34290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pt-BR" sz="2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Encaminhamentos;</a:t>
            </a:r>
          </a:p>
        </p:txBody>
      </p:sp>
    </p:spTree>
    <p:extLst>
      <p:ext uri="{BB962C8B-B14F-4D97-AF65-F5344CB8AC3E}">
        <p14:creationId xmlns:p14="http://schemas.microsoft.com/office/powerpoint/2010/main" val="38000669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CaixaDeTexto 77"/>
          <p:cNvSpPr txBox="1"/>
          <p:nvPr/>
        </p:nvSpPr>
        <p:spPr>
          <a:xfrm>
            <a:off x="1066458" y="1169107"/>
            <a:ext cx="651908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100" b="1" dirty="0">
                <a:solidFill>
                  <a:schemeClr val="bg2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SEPPE: </a:t>
            </a:r>
          </a:p>
          <a:p>
            <a:r>
              <a:rPr lang="pt-BR" sz="2100" b="1" dirty="0">
                <a:solidFill>
                  <a:schemeClr val="bg2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Secretaria de Políticas e Programas Estratégicos</a:t>
            </a:r>
          </a:p>
        </p:txBody>
      </p:sp>
      <p:sp>
        <p:nvSpPr>
          <p:cNvPr id="18" name="Retângulo 17"/>
          <p:cNvSpPr/>
          <p:nvPr/>
        </p:nvSpPr>
        <p:spPr>
          <a:xfrm>
            <a:off x="1298797" y="3039946"/>
            <a:ext cx="398036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 </a:t>
            </a:r>
            <a:r>
              <a:rPr lang="pt-BR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SEPPE</a:t>
            </a:r>
            <a:r>
              <a:rPr lang="pt-BR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atua no planejamento e articulação de políticas voltadas para formação de recursos humanos em C&amp;T, infraestrutura de pesquisa e promoção da Pesquisa e Desenvolvimento em áreas estratégicas.</a:t>
            </a:r>
          </a:p>
        </p:txBody>
      </p:sp>
      <p:grpSp>
        <p:nvGrpSpPr>
          <p:cNvPr id="3" name="Agrupar 2"/>
          <p:cNvGrpSpPr/>
          <p:nvPr/>
        </p:nvGrpSpPr>
        <p:grpSpPr>
          <a:xfrm>
            <a:off x="5790181" y="1174669"/>
            <a:ext cx="6907724" cy="5469497"/>
            <a:chOff x="5431963" y="1889878"/>
            <a:chExt cx="5251187" cy="4107520"/>
          </a:xfrm>
        </p:grpSpPr>
        <p:graphicFrame>
          <p:nvGraphicFramePr>
            <p:cNvPr id="23" name="Gráfico 22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263364032"/>
                </p:ext>
              </p:extLst>
            </p:nvPr>
          </p:nvGraphicFramePr>
          <p:xfrm>
            <a:off x="5431963" y="1889878"/>
            <a:ext cx="5251187" cy="410752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6" name="CaixaDeTexto 5"/>
            <p:cNvSpPr txBox="1"/>
            <p:nvPr/>
          </p:nvSpPr>
          <p:spPr>
            <a:xfrm>
              <a:off x="6993705" y="2815547"/>
              <a:ext cx="2151194" cy="2080314"/>
            </a:xfrm>
            <a:prstGeom prst="rect">
              <a:avLst/>
            </a:prstGeom>
            <a:noFill/>
          </p:spPr>
          <p:txBody>
            <a:bodyPr wrap="square" rtlCol="0">
              <a:prstTxWarp prst="textArchUp">
                <a:avLst>
                  <a:gd name="adj" fmla="val 11256676"/>
                </a:avLst>
              </a:prstTxWarp>
              <a:spAutoFit/>
            </a:bodyPr>
            <a:lstStyle/>
            <a:p>
              <a:pPr algn="ctr"/>
              <a:r>
                <a:rPr lang="pt-BR" b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PROGRAMAS TEMÁTICOS</a:t>
              </a:r>
            </a:p>
          </p:txBody>
        </p:sp>
        <p:sp>
          <p:nvSpPr>
            <p:cNvPr id="9" name="CaixaDeTexto 8"/>
            <p:cNvSpPr txBox="1"/>
            <p:nvPr/>
          </p:nvSpPr>
          <p:spPr>
            <a:xfrm rot="18849512">
              <a:off x="7082034" y="3058808"/>
              <a:ext cx="2750191" cy="2408663"/>
            </a:xfrm>
            <a:prstGeom prst="rect">
              <a:avLst/>
            </a:prstGeom>
            <a:noFill/>
          </p:spPr>
          <p:txBody>
            <a:bodyPr wrap="square" rtlCol="0">
              <a:prstTxWarp prst="textArchDown">
                <a:avLst/>
              </a:prstTxWarp>
              <a:spAutoFit/>
            </a:bodyPr>
            <a:lstStyle/>
            <a:p>
              <a:pPr algn="ctr"/>
              <a:r>
                <a:rPr lang="pt-BR" sz="9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BIODIVERSIDADE E ECOSSISTEMAS</a:t>
              </a:r>
              <a:endParaRPr lang="pt-BR" sz="6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0" name="CaixaDeTexto 9"/>
            <p:cNvSpPr txBox="1"/>
            <p:nvPr/>
          </p:nvSpPr>
          <p:spPr>
            <a:xfrm rot="2796382">
              <a:off x="6290361" y="3340762"/>
              <a:ext cx="2764196" cy="2162371"/>
            </a:xfrm>
            <a:prstGeom prst="rect">
              <a:avLst/>
            </a:prstGeom>
            <a:noFill/>
          </p:spPr>
          <p:txBody>
            <a:bodyPr wrap="square" rtlCol="0">
              <a:prstTxWarp prst="textArchDown">
                <a:avLst/>
              </a:prstTxWarp>
              <a:spAutoFit/>
            </a:bodyPr>
            <a:lstStyle/>
            <a:p>
              <a:pPr algn="ctr"/>
              <a:r>
                <a:rPr lang="pt-BR" sz="9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CIÊNCIA DO CLIMA</a:t>
              </a:r>
            </a:p>
          </p:txBody>
        </p:sp>
        <p:sp>
          <p:nvSpPr>
            <p:cNvPr id="11" name="CaixaDeTexto 10"/>
            <p:cNvSpPr txBox="1"/>
            <p:nvPr/>
          </p:nvSpPr>
          <p:spPr>
            <a:xfrm rot="18011845">
              <a:off x="6342604" y="2591887"/>
              <a:ext cx="2764196" cy="2162371"/>
            </a:xfrm>
            <a:prstGeom prst="rect">
              <a:avLst/>
            </a:prstGeom>
            <a:noFill/>
          </p:spPr>
          <p:txBody>
            <a:bodyPr wrap="square" rtlCol="0">
              <a:prstTxWarp prst="textArchUp">
                <a:avLst/>
              </a:prstTxWarp>
              <a:spAutoFit/>
            </a:bodyPr>
            <a:lstStyle/>
            <a:p>
              <a:pPr algn="ctr"/>
              <a:r>
                <a:rPr lang="pt-BR" sz="9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BIOECONOMIA E CIÊNCIAS EXATAS,</a:t>
              </a:r>
            </a:p>
            <a:p>
              <a:pPr algn="ctr"/>
              <a:r>
                <a:rPr lang="pt-BR" sz="9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HUMANAS  E  SOCIAIS</a:t>
              </a:r>
            </a:p>
          </p:txBody>
        </p:sp>
        <p:sp>
          <p:nvSpPr>
            <p:cNvPr id="12" name="CaixaDeTexto 11"/>
            <p:cNvSpPr txBox="1"/>
            <p:nvPr/>
          </p:nvSpPr>
          <p:spPr>
            <a:xfrm>
              <a:off x="6687203" y="2193736"/>
              <a:ext cx="2764196" cy="2162371"/>
            </a:xfrm>
            <a:prstGeom prst="rect">
              <a:avLst/>
            </a:prstGeom>
            <a:noFill/>
          </p:spPr>
          <p:txBody>
            <a:bodyPr wrap="square" rtlCol="0">
              <a:prstTxWarp prst="textArchUp">
                <a:avLst/>
              </a:prstTxWarp>
              <a:spAutoFit/>
            </a:bodyPr>
            <a:lstStyle/>
            <a:p>
              <a:pPr algn="ctr"/>
              <a:r>
                <a:rPr lang="pt-BR" sz="9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CIÊNCIAS DO MAR</a:t>
              </a:r>
            </a:p>
          </p:txBody>
        </p:sp>
        <p:sp>
          <p:nvSpPr>
            <p:cNvPr id="14" name="CaixaDeTexto 13"/>
            <p:cNvSpPr txBox="1"/>
            <p:nvPr/>
          </p:nvSpPr>
          <p:spPr>
            <a:xfrm rot="3742981">
              <a:off x="7007010" y="2622751"/>
              <a:ext cx="2764196" cy="2162371"/>
            </a:xfrm>
            <a:prstGeom prst="rect">
              <a:avLst/>
            </a:prstGeom>
            <a:noFill/>
          </p:spPr>
          <p:txBody>
            <a:bodyPr wrap="square" rtlCol="0">
              <a:prstTxWarp prst="textArchUp">
                <a:avLst/>
              </a:prstTxWarp>
              <a:spAutoFit/>
            </a:bodyPr>
            <a:lstStyle/>
            <a:p>
              <a:pPr algn="ctr"/>
              <a:r>
                <a:rPr lang="pt-BR" sz="9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CIÊNCIAS  DA SAÚDE, </a:t>
              </a:r>
            </a:p>
            <a:p>
              <a:pPr algn="ctr"/>
              <a:r>
                <a:rPr lang="pt-BR" sz="9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BIOTECNOLÓGICAS </a:t>
              </a:r>
            </a:p>
            <a:p>
              <a:pPr algn="ctr"/>
              <a:r>
                <a:rPr lang="pt-BR" sz="9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 AGRÁRIAS</a:t>
              </a:r>
            </a:p>
          </p:txBody>
        </p:sp>
        <p:sp>
          <p:nvSpPr>
            <p:cNvPr id="7" name="CaixaDeTexto 6"/>
            <p:cNvSpPr txBox="1"/>
            <p:nvPr/>
          </p:nvSpPr>
          <p:spPr>
            <a:xfrm>
              <a:off x="7014891" y="2955321"/>
              <a:ext cx="2151900" cy="2081700"/>
            </a:xfrm>
            <a:prstGeom prst="rect">
              <a:avLst/>
            </a:prstGeom>
            <a:noFill/>
          </p:spPr>
          <p:txBody>
            <a:bodyPr wrap="square" rtlCol="0">
              <a:prstTxWarp prst="textArchDown">
                <a:avLst/>
              </a:prstTxWarp>
              <a:spAutoFit/>
            </a:bodyPr>
            <a:lstStyle/>
            <a:p>
              <a:pPr algn="ctr"/>
              <a:r>
                <a:rPr lang="pt-BR" b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CLIMA E SUSTENTABILIDADE</a:t>
              </a:r>
            </a:p>
          </p:txBody>
        </p:sp>
        <p:sp>
          <p:nvSpPr>
            <p:cNvPr id="17" name="Retângulo 16"/>
            <p:cNvSpPr/>
            <p:nvPr/>
          </p:nvSpPr>
          <p:spPr>
            <a:xfrm>
              <a:off x="7487143" y="3407614"/>
              <a:ext cx="1119217" cy="5539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pt-BR" sz="30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SEPPE</a:t>
              </a:r>
              <a:endParaRPr lang="pt-BR" sz="30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5" name="Retângulo 14"/>
            <p:cNvSpPr/>
            <p:nvPr/>
          </p:nvSpPr>
          <p:spPr>
            <a:xfrm>
              <a:off x="7224865" y="3851519"/>
              <a:ext cx="1650889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pt-BR" sz="900" b="1" cap="small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Secretaria de Políticas e </a:t>
              </a:r>
            </a:p>
            <a:p>
              <a:pPr algn="ctr"/>
              <a:r>
                <a:rPr lang="pt-BR" sz="900" b="1" cap="small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Programas Estratégicos</a:t>
              </a:r>
            </a:p>
          </p:txBody>
        </p:sp>
        <p:sp>
          <p:nvSpPr>
            <p:cNvPr id="19" name="Retângulo 18"/>
            <p:cNvSpPr/>
            <p:nvPr/>
          </p:nvSpPr>
          <p:spPr>
            <a:xfrm>
              <a:off x="7715155" y="4123369"/>
              <a:ext cx="684803" cy="4154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pt-BR" sz="21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MCTI</a:t>
              </a:r>
              <a:endParaRPr lang="pt-BR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169516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57EB0B-2296-5FAF-D2DC-AA318914D0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3AA6F302-FCFF-0885-CFD8-48A6C8F74C70}"/>
              </a:ext>
            </a:extLst>
          </p:cNvPr>
          <p:cNvSpPr txBox="1">
            <a:spLocks/>
          </p:cNvSpPr>
          <p:nvPr/>
        </p:nvSpPr>
        <p:spPr>
          <a:xfrm>
            <a:off x="7539644" y="1446416"/>
            <a:ext cx="3933028" cy="12385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600" b="0" i="0" dirty="0">
                <a:solidFill>
                  <a:srgbClr val="7B889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t-B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5E03EBAE-D7A1-357D-98AA-4987114DE4EF}"/>
              </a:ext>
            </a:extLst>
          </p:cNvPr>
          <p:cNvSpPr txBox="1">
            <a:spLocks/>
          </p:cNvSpPr>
          <p:nvPr/>
        </p:nvSpPr>
        <p:spPr>
          <a:xfrm>
            <a:off x="2702550" y="906087"/>
            <a:ext cx="4637588" cy="46551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2000" b="1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" name="Título 1">
            <a:extLst>
              <a:ext uri="{FF2B5EF4-FFF2-40B4-BE49-F238E27FC236}">
                <a16:creationId xmlns:a16="http://schemas.microsoft.com/office/drawing/2014/main" id="{80D45124-9271-E01A-3936-888AE5F17B49}"/>
              </a:ext>
            </a:extLst>
          </p:cNvPr>
          <p:cNvSpPr txBox="1">
            <a:spLocks/>
          </p:cNvSpPr>
          <p:nvPr/>
        </p:nvSpPr>
        <p:spPr>
          <a:xfrm>
            <a:off x="957072" y="548641"/>
            <a:ext cx="7098792" cy="411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2500" b="1" dirty="0">
              <a:solidFill>
                <a:srgbClr val="183E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136F97F5-661E-9020-E7C8-C26B118B3DC0}"/>
              </a:ext>
            </a:extLst>
          </p:cNvPr>
          <p:cNvSpPr/>
          <p:nvPr/>
        </p:nvSpPr>
        <p:spPr>
          <a:xfrm>
            <a:off x="417045" y="1700736"/>
            <a:ext cx="11181126" cy="27826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0" lang="pt-BR" sz="32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5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OBJETO</a:t>
            </a:r>
          </a:p>
          <a:p>
            <a:pPr algn="ctr"/>
            <a:endParaRPr kumimoji="0" lang="pt-BR" sz="24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pt-BR" sz="1200" b="1" dirty="0">
              <a:solidFill>
                <a:schemeClr val="tx2">
                  <a:lumMod val="50000"/>
                </a:schemeClr>
              </a:solidFill>
              <a:latin typeface="Poppins"/>
            </a:endParaRPr>
          </a:p>
          <a:p>
            <a:pPr marL="76200" marR="7620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 Comissão Especial de Astronomia (CEA) – MCTI foi instituída por meio da Portaria MCTI Nº 8.679, de 8 de novembro de 2024, </a:t>
            </a:r>
            <a:r>
              <a:rPr lang="pt-BR" sz="2400" dirty="0"/>
              <a:t>para apoiar a elaboração de políticas públicas de pesquisa, desenvolvimento científico, tecnológico e de inovação, e seus desdobramentos, no âmbito do Ministério da Ciência, Tecnologia e Inovação.</a:t>
            </a:r>
            <a:r>
              <a:rPr lang="pt-BR" sz="2400" dirty="0">
                <a:solidFill>
                  <a:schemeClr val="tx2">
                    <a:lumMod val="50000"/>
                  </a:schemeClr>
                </a:solidFill>
                <a:latin typeface="Poppins"/>
              </a:rPr>
              <a:t> </a:t>
            </a:r>
            <a:endParaRPr lang="pt-BR" sz="2400" b="0" dirty="0">
              <a:solidFill>
                <a:schemeClr val="tx2">
                  <a:lumMod val="50000"/>
                </a:schemeClr>
              </a:solidFill>
              <a:effectLst/>
              <a:latin typeface="Poppins"/>
            </a:endParaRPr>
          </a:p>
        </p:txBody>
      </p:sp>
    </p:spTree>
    <p:extLst>
      <p:ext uri="{BB962C8B-B14F-4D97-AF65-F5344CB8AC3E}">
        <p14:creationId xmlns:p14="http://schemas.microsoft.com/office/powerpoint/2010/main" val="23206433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>
            <a:extLst>
              <a:ext uri="{FF2B5EF4-FFF2-40B4-BE49-F238E27FC236}">
                <a16:creationId xmlns:a16="http://schemas.microsoft.com/office/drawing/2014/main" id="{7339A4B0-20A2-7092-812C-378004571D70}"/>
              </a:ext>
            </a:extLst>
          </p:cNvPr>
          <p:cNvSpPr txBox="1">
            <a:spLocks/>
          </p:cNvSpPr>
          <p:nvPr/>
        </p:nvSpPr>
        <p:spPr>
          <a:xfrm>
            <a:off x="6683433" y="3665914"/>
            <a:ext cx="2701636" cy="310064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just">
              <a:spcBef>
                <a:spcPts val="1000"/>
              </a:spcBef>
              <a:defRPr/>
            </a:pPr>
            <a:endParaRPr lang="pt-BR" sz="1600" dirty="0">
              <a:solidFill>
                <a:prstClr val="black"/>
              </a:solidFill>
              <a:latin typeface="Bahnschrift Light SemiCondensed" panose="020B0502040204020203" pitchFamily="34" charset="0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1433456" y="1225096"/>
            <a:ext cx="10200247" cy="38010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E7E6E6">
                    <a:lumMod val="5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Art</a:t>
            </a:r>
            <a:r>
              <a:rPr kumimoji="0" lang="pt-BR" sz="24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5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2º - Objetivos da Comissão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24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0" algn="just">
              <a:spcBef>
                <a:spcPts val="1000"/>
              </a:spcBef>
              <a:defRPr/>
            </a:pPr>
            <a:r>
              <a:rPr lang="pt-BR" sz="2400" dirty="0"/>
              <a:t>I - Revisar e atualizar os estudos resultantes dos trabalhos da Comissão Especial de Astronomia designada pela Portaria SEXEC/MCT nº 10, de 17 de junho de 2009, a que se denominou "Plano Nacional de Astronomia"; </a:t>
            </a:r>
          </a:p>
          <a:p>
            <a:pPr lvl="0" algn="just">
              <a:spcBef>
                <a:spcPts val="1000"/>
              </a:spcBef>
              <a:defRPr/>
            </a:pPr>
            <a:endParaRPr lang="pt-BR" sz="2400" dirty="0"/>
          </a:p>
          <a:p>
            <a:pPr lvl="0" algn="just">
              <a:spcBef>
                <a:spcPts val="1000"/>
              </a:spcBef>
              <a:defRPr/>
            </a:pPr>
            <a:r>
              <a:rPr lang="pt-BR" sz="2400" dirty="0"/>
              <a:t>II - Formular proposta de mecanismo de assessoramento ao Ministério na implementação e no acompanhamento do Plano de que trata o inciso I e nos demais assuntos relacionados à temática Astronomia.</a:t>
            </a:r>
            <a:endParaRPr lang="pt-BR" sz="2400" dirty="0">
              <a:latin typeface="Poppins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83185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09600" y="2015066"/>
            <a:ext cx="10972801" cy="4128281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dirty="0"/>
              <a:t>I - Secretária de Políticas e Programas Estratégicos do Ministério da Ciência, Tecnologia e Inovação - SEPPE/MCTI, que a coordenará.</a:t>
            </a:r>
          </a:p>
          <a:p>
            <a:pPr marL="0" indent="0" algn="just">
              <a:buNone/>
            </a:pPr>
            <a:r>
              <a:rPr lang="pt-BR" dirty="0"/>
              <a:t> </a:t>
            </a:r>
          </a:p>
          <a:p>
            <a:pPr marL="0" indent="0" algn="just">
              <a:buNone/>
            </a:pPr>
            <a:r>
              <a:rPr lang="pt-BR" dirty="0"/>
              <a:t>II - Subsecretária de Unidades de Pesquisa e Organizações Sociais - SPEO/MCTI;</a:t>
            </a:r>
          </a:p>
          <a:p>
            <a:pPr marL="0" indent="0" algn="just">
              <a:buNone/>
            </a:pPr>
            <a:r>
              <a:rPr lang="pt-BR" dirty="0"/>
              <a:t> </a:t>
            </a:r>
          </a:p>
          <a:p>
            <a:pPr marL="0" indent="0" algn="just">
              <a:buNone/>
            </a:pPr>
            <a:r>
              <a:rPr lang="pt-BR" dirty="0"/>
              <a:t>III - Presidente do Conselho Nacional de Desenvolvimento Científico e Tecnológico - CNPq; 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/>
              <a:t>IV - Representante da Sociedade Astronômica Brasileira - SAB, que será o Relator da Comissão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09600" y="1049437"/>
            <a:ext cx="10972800" cy="639762"/>
          </a:xfrm>
        </p:spPr>
        <p:txBody>
          <a:bodyPr/>
          <a:lstStyle/>
          <a:p>
            <a:pPr algn="ctr">
              <a:lnSpc>
                <a:spcPct val="100000"/>
              </a:lnSpc>
              <a:spcBef>
                <a:spcPts val="0"/>
              </a:spcBef>
              <a:defRPr/>
            </a:pPr>
            <a:r>
              <a:rPr lang="pt-BR" sz="2400" dirty="0">
                <a:solidFill>
                  <a:srgbClr val="E7E6E6">
                    <a:lumMod val="50000"/>
                  </a:srgb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Art. 3º - COMPOSIÇÃO</a:t>
            </a:r>
          </a:p>
        </p:txBody>
      </p:sp>
    </p:spTree>
    <p:extLst>
      <p:ext uri="{BB962C8B-B14F-4D97-AF65-F5344CB8AC3E}">
        <p14:creationId xmlns:p14="http://schemas.microsoft.com/office/powerpoint/2010/main" val="2489644809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9F322A-9E75-E475-5267-20E322CAED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0BC8106C-FC56-1136-C3F1-0B70F41CA7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" y="1639599"/>
            <a:ext cx="11340974" cy="489700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dirty="0"/>
              <a:t>Art.4º - A Comissão se reunirá, em caráter ordinário, mensalmente ou, em caráter extraordinário, sempre que necessário, mediante convocação da Coordenação, por meio de correspondência eletrônica oficial;</a:t>
            </a:r>
          </a:p>
          <a:p>
            <a:pPr marL="0" indent="0" algn="just">
              <a:buNone/>
            </a:pPr>
            <a:r>
              <a:rPr lang="pt-BR" dirty="0"/>
              <a:t> </a:t>
            </a:r>
          </a:p>
          <a:p>
            <a:pPr marL="0" indent="0" algn="just">
              <a:buNone/>
            </a:pPr>
            <a:r>
              <a:rPr lang="pt-BR" dirty="0"/>
              <a:t>Art.5º – Caso entenda ser necessária, a Comissão poderá propor à Ministra de Estado da Ciência, Tecnologia e Inovação a constituição de subcomissões para tratar de temas específicos relativos aos trabalhos da Comissão.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/>
              <a:t>Art.7º - A Secretaria de Políticas e Programas Estratégicos do Ministério da Ciência, Tecnologia e Inovação - SEPPE/MCTI proverá o apoio técnico e administrativo à Comissão;</a:t>
            </a:r>
          </a:p>
          <a:p>
            <a:pPr marL="0" indent="0" algn="just">
              <a:buNone/>
            </a:pPr>
            <a:r>
              <a:rPr lang="pt-BR" sz="2000" dirty="0"/>
              <a:t> 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8894EE7D-EB26-0496-0420-1DAD04EA92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9600" y="741813"/>
            <a:ext cx="10972800" cy="639762"/>
          </a:xfrm>
        </p:spPr>
        <p:txBody>
          <a:bodyPr/>
          <a:lstStyle/>
          <a:p>
            <a:pPr algn="ctr">
              <a:lnSpc>
                <a:spcPct val="100000"/>
              </a:lnSpc>
              <a:spcBef>
                <a:spcPts val="0"/>
              </a:spcBef>
              <a:defRPr/>
            </a:pPr>
            <a:r>
              <a:rPr lang="pt-BR" sz="2400" dirty="0">
                <a:solidFill>
                  <a:srgbClr val="E7E6E6">
                    <a:lumMod val="50000"/>
                  </a:srgb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FUNCIONAMENTO DA COMISSÃO</a:t>
            </a:r>
          </a:p>
        </p:txBody>
      </p:sp>
    </p:spTree>
    <p:extLst>
      <p:ext uri="{BB962C8B-B14F-4D97-AF65-F5344CB8AC3E}">
        <p14:creationId xmlns:p14="http://schemas.microsoft.com/office/powerpoint/2010/main" val="210802628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383E99-6BC9-68C9-0A53-35383A3389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270A0D1-4FE2-9E0D-659F-2D0507A01A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" y="1381574"/>
            <a:ext cx="11340974" cy="521840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pt-BR" sz="2000" dirty="0"/>
          </a:p>
          <a:p>
            <a:pPr marL="0" indent="0" algn="just">
              <a:buNone/>
            </a:pPr>
            <a:r>
              <a:rPr lang="pt-BR" dirty="0"/>
              <a:t>Art.8º - É vedado aos membros e convidados da Comissão Especial de Astronomia - CEA-MCTI ou de subcomissões divulgar qualquer discussão em curso no âmbito da Comissão ou de subcomissões, sem a prévia anuência da Ministra de Estado da Ciência, Tecnologia e Inovação;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/>
              <a:t>Art.9º - Ao término dos seus trabalhos, a Comissão elaborará relatório final com os resultados das atribuições indicadas no art. 2º e o apresentará à Ministra de Estado da Ciência, Tecnologia e Inovação;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/>
              <a:t>Art.10º - A Comissão terá o prazo de seis (6) meses para a conclusão dos seus trabalhos, podendo ser prorrogado, se necessário.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6F583EB-4024-7018-FB88-893704C531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9600" y="741813"/>
            <a:ext cx="10972800" cy="639762"/>
          </a:xfrm>
        </p:spPr>
        <p:txBody>
          <a:bodyPr/>
          <a:lstStyle/>
          <a:p>
            <a:pPr algn="ctr">
              <a:lnSpc>
                <a:spcPct val="100000"/>
              </a:lnSpc>
              <a:spcBef>
                <a:spcPts val="0"/>
              </a:spcBef>
              <a:defRPr/>
            </a:pPr>
            <a:r>
              <a:rPr lang="pt-BR" sz="2400" dirty="0">
                <a:solidFill>
                  <a:srgbClr val="E7E6E6">
                    <a:lumMod val="50000"/>
                  </a:srgb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FUNCIONAMENTO DA COMISSÃO</a:t>
            </a:r>
          </a:p>
        </p:txBody>
      </p:sp>
    </p:spTree>
    <p:extLst>
      <p:ext uri="{BB962C8B-B14F-4D97-AF65-F5344CB8AC3E}">
        <p14:creationId xmlns:p14="http://schemas.microsoft.com/office/powerpoint/2010/main" val="2031417797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5F149D-B085-8D3C-32D7-93202F9264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C8C2032-6404-F92D-5D5C-D7A86C72CF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" y="1381574"/>
            <a:ext cx="11340974" cy="521840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pt-BR" sz="2000" dirty="0"/>
          </a:p>
          <a:p>
            <a:pPr marL="0" indent="0" algn="just">
              <a:buNone/>
            </a:pPr>
            <a:r>
              <a:rPr lang="pt-BR" dirty="0"/>
              <a:t>- Elaborar proposta de criação de subcomissões para tratar de temas específicos:</a:t>
            </a:r>
          </a:p>
          <a:p>
            <a:pPr lvl="1" algn="just">
              <a:buFontTx/>
              <a:buChar char="-"/>
            </a:pPr>
            <a:r>
              <a:rPr lang="pt-BR" dirty="0"/>
              <a:t>A SAB elabora proposta e a SEPPE encaminha para validação da SEXEC;</a:t>
            </a:r>
          </a:p>
          <a:p>
            <a:pPr lvl="1" algn="just">
              <a:buFontTx/>
              <a:buChar char="-"/>
            </a:pPr>
            <a:endParaRPr lang="pt-BR" dirty="0"/>
          </a:p>
          <a:p>
            <a:pPr marL="228600" lvl="1" algn="just">
              <a:spcBef>
                <a:spcPts val="1000"/>
              </a:spcBef>
              <a:buFontTx/>
              <a:buChar char="-"/>
            </a:pPr>
            <a:r>
              <a:rPr lang="pt-BR" sz="2400" dirty="0"/>
              <a:t>Elaborar plano de trabalho para os próximos 6 meses:</a:t>
            </a:r>
          </a:p>
          <a:p>
            <a:pPr lvl="1" algn="just">
              <a:buFontTx/>
              <a:buChar char="-"/>
            </a:pPr>
            <a:r>
              <a:rPr lang="pt-BR" dirty="0"/>
              <a:t>A SAB elabora plano de trabalho e apresenta o documento na próxima reunião mensal da CEA;</a:t>
            </a:r>
          </a:p>
          <a:p>
            <a:pPr lvl="1" algn="just">
              <a:buFontTx/>
              <a:buChar char="-"/>
            </a:pPr>
            <a:endParaRPr lang="pt-BR" dirty="0"/>
          </a:p>
          <a:p>
            <a:pPr marL="228600" lvl="1" algn="just">
              <a:spcBef>
                <a:spcPts val="1000"/>
              </a:spcBef>
              <a:buFontTx/>
              <a:buChar char="-"/>
            </a:pPr>
            <a:r>
              <a:rPr lang="pt-BR" sz="2400" dirty="0"/>
              <a:t>Definir data da próxima reunião:</a:t>
            </a:r>
          </a:p>
          <a:p>
            <a:pPr marL="685800" lvl="2" algn="just">
              <a:spcBef>
                <a:spcPts val="1000"/>
              </a:spcBef>
              <a:buFontTx/>
              <a:buChar char="-"/>
            </a:pPr>
            <a:r>
              <a:rPr lang="pt-BR" sz="2200" dirty="0"/>
              <a:t>SEPPE fará consulta aos membros da </a:t>
            </a:r>
            <a:r>
              <a:rPr lang="pt-BR" sz="2200"/>
              <a:t>CEA em 15/01/2025; </a:t>
            </a:r>
            <a:endParaRPr lang="pt-BR" sz="2200" dirty="0"/>
          </a:p>
          <a:p>
            <a:pPr marL="0" indent="0" algn="just">
              <a:buNone/>
            </a:pPr>
            <a:endParaRPr lang="pt-BR" sz="2000" dirty="0"/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CE7E99BE-E1A4-2DD9-48E2-E3910225A6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9600" y="741813"/>
            <a:ext cx="10972800" cy="639762"/>
          </a:xfrm>
        </p:spPr>
        <p:txBody>
          <a:bodyPr/>
          <a:lstStyle/>
          <a:p>
            <a:pPr algn="ctr">
              <a:lnSpc>
                <a:spcPct val="100000"/>
              </a:lnSpc>
              <a:spcBef>
                <a:spcPts val="0"/>
              </a:spcBef>
              <a:defRPr/>
            </a:pPr>
            <a:r>
              <a:rPr lang="pt-BR" sz="2400" dirty="0">
                <a:solidFill>
                  <a:srgbClr val="E7E6E6">
                    <a:lumMod val="50000"/>
                  </a:srgb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ENCAMINHAMENTOS</a:t>
            </a:r>
          </a:p>
        </p:txBody>
      </p:sp>
    </p:spTree>
    <p:extLst>
      <p:ext uri="{BB962C8B-B14F-4D97-AF65-F5344CB8AC3E}">
        <p14:creationId xmlns:p14="http://schemas.microsoft.com/office/powerpoint/2010/main" val="2764218933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1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20706</TotalTime>
  <Words>667</Words>
  <Application>Microsoft Office PowerPoint</Application>
  <PresentationFormat>Widescreen</PresentationFormat>
  <Paragraphs>82</Paragraphs>
  <Slides>10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11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22" baseType="lpstr">
      <vt:lpstr>Arial</vt:lpstr>
      <vt:lpstr>Avenir Next</vt:lpstr>
      <vt:lpstr>Avenir Next Demi Bold</vt:lpstr>
      <vt:lpstr>Bahnschrift Light SemiCondensed</vt:lpstr>
      <vt:lpstr>Calibri</vt:lpstr>
      <vt:lpstr>Calibri Light</vt:lpstr>
      <vt:lpstr>Myriad Pro</vt:lpstr>
      <vt:lpstr>Open Sans</vt:lpstr>
      <vt:lpstr>Poppins</vt:lpstr>
      <vt:lpstr>Verdana</vt:lpstr>
      <vt:lpstr>Walbaum Display</vt:lpstr>
      <vt:lpstr>1_Tema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Fabio Larotonda</dc:creator>
  <cp:lastModifiedBy>Joana Marie Girard Ferreira Nunes</cp:lastModifiedBy>
  <cp:revision>331</cp:revision>
  <cp:lastPrinted>2021-01-29T13:33:47Z</cp:lastPrinted>
  <dcterms:created xsi:type="dcterms:W3CDTF">2020-09-22T14:13:05Z</dcterms:created>
  <dcterms:modified xsi:type="dcterms:W3CDTF">2024-12-17T18:35:51Z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efa4170-0d19-0005-0004-bc88714345d2_Enabled">
    <vt:lpwstr>true</vt:lpwstr>
  </property>
  <property fmtid="{D5CDD505-2E9C-101B-9397-08002B2CF9AE}" pid="3" name="MSIP_Label_defa4170-0d19-0005-0004-bc88714345d2_SetDate">
    <vt:lpwstr>2024-12-11T18:09:41Z</vt:lpwstr>
  </property>
  <property fmtid="{D5CDD505-2E9C-101B-9397-08002B2CF9AE}" pid="4" name="MSIP_Label_defa4170-0d19-0005-0004-bc88714345d2_Method">
    <vt:lpwstr>Standard</vt:lpwstr>
  </property>
  <property fmtid="{D5CDD505-2E9C-101B-9397-08002B2CF9AE}" pid="5" name="MSIP_Label_defa4170-0d19-0005-0004-bc88714345d2_Name">
    <vt:lpwstr>defa4170-0d19-0005-0004-bc88714345d2</vt:lpwstr>
  </property>
  <property fmtid="{D5CDD505-2E9C-101B-9397-08002B2CF9AE}" pid="6" name="MSIP_Label_defa4170-0d19-0005-0004-bc88714345d2_SiteId">
    <vt:lpwstr>bea6516b-68f0-4b48-8d01-bd769a13f065</vt:lpwstr>
  </property>
  <property fmtid="{D5CDD505-2E9C-101B-9397-08002B2CF9AE}" pid="7" name="MSIP_Label_defa4170-0d19-0005-0004-bc88714345d2_ActionId">
    <vt:lpwstr>4d9183d5-92db-4fe5-843d-9639a3efd8e3</vt:lpwstr>
  </property>
  <property fmtid="{D5CDD505-2E9C-101B-9397-08002B2CF9AE}" pid="8" name="MSIP_Label_defa4170-0d19-0005-0004-bc88714345d2_ContentBits">
    <vt:lpwstr>0</vt:lpwstr>
  </property>
</Properties>
</file>